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Lst>
  <p:sldSz cx="18288000" cy="10287000"/>
  <p:notesSz cx="6858000" cy="9144000"/>
  <p:embeddedFontLst>
    <p:embeddedFont>
      <p:font typeface="DM Sans" pitchFamily="2" charset="0"/>
      <p:regular r:id="rId21"/>
    </p:embeddedFont>
    <p:embeddedFont>
      <p:font typeface="DM Sans Bold" panose="020B0604020202020204" charset="0"/>
      <p:regular r:id="rId22"/>
    </p:embeddedFont>
    <p:embeddedFont>
      <p:font typeface="DM Sans Italics" panose="020B0604020202020204" charset="0"/>
      <p:regular r:id="rId23"/>
    </p:embeddedFont>
    <p:embeddedFont>
      <p:font typeface="Now Bold" panose="020B0604020202020204" charset="0"/>
      <p:regular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2" d="100"/>
          <a:sy n="52" d="100"/>
        </p:scale>
        <p:origin x="850"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5/8/2025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5/8/2025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5/8/2025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5/8/2025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6.sv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6.svg"/><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6.svg"/><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6.svg"/><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6.svg"/><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6.svg"/><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6.svg"/><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4.svg"/><Relationship Id="rId7"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6.svg"/><Relationship Id="rId4" Type="http://schemas.openxmlformats.org/officeDocument/2006/relationships/image" Target="../media/image5.png"/><Relationship Id="rId9" Type="http://schemas.openxmlformats.org/officeDocument/2006/relationships/image" Target="../media/image27.png"/></Relationships>
</file>

<file path=ppt/slides/_rels/slide18.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4.svg"/><Relationship Id="rId7"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6.svg"/><Relationship Id="rId4" Type="http://schemas.openxmlformats.org/officeDocument/2006/relationships/image" Target="../media/image5.png"/></Relationships>
</file>

<file path=ppt/slides/_rels/slide19.xml.rels><?xml version="1.0" encoding="UTF-8" standalone="yes"?>
<Relationships xmlns="http://schemas.openxmlformats.org/package/2006/relationships"><Relationship Id="rId8" Type="http://schemas.openxmlformats.org/officeDocument/2006/relationships/image" Target="../media/image37.svg"/><Relationship Id="rId3" Type="http://schemas.openxmlformats.org/officeDocument/2006/relationships/image" Target="../media/image32.svg"/><Relationship Id="rId7" Type="http://schemas.openxmlformats.org/officeDocument/2006/relationships/image" Target="../media/image36.png"/><Relationship Id="rId2" Type="http://schemas.openxmlformats.org/officeDocument/2006/relationships/image" Target="../media/image31.png"/><Relationship Id="rId1" Type="http://schemas.openxmlformats.org/officeDocument/2006/relationships/slideLayout" Target="../slideLayouts/slideLayout7.xml"/><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image" Target="../media/image33.jpeg"/></Relationships>
</file>

<file path=ppt/slides/_rels/slide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6.sv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6.sv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6.sv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6.sv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6.sv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6.sv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6.sv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11392544" y="4154952"/>
            <a:ext cx="11958151" cy="1929323"/>
            <a:chOff x="0" y="0"/>
            <a:chExt cx="3149472" cy="508135"/>
          </a:xfrm>
        </p:grpSpPr>
        <p:sp>
          <p:nvSpPr>
            <p:cNvPr id="3" name="Freeform 3"/>
            <p:cNvSpPr/>
            <p:nvPr/>
          </p:nvSpPr>
          <p:spPr>
            <a:xfrm>
              <a:off x="0" y="0"/>
              <a:ext cx="3149472" cy="508135"/>
            </a:xfrm>
            <a:custGeom>
              <a:avLst/>
              <a:gdLst/>
              <a:ahLst/>
              <a:cxnLst/>
              <a:rect l="l" t="t" r="r" b="b"/>
              <a:pathLst>
                <a:path w="3149472" h="508135">
                  <a:moveTo>
                    <a:pt x="0" y="0"/>
                  </a:moveTo>
                  <a:lnTo>
                    <a:pt x="3149472" y="0"/>
                  </a:lnTo>
                  <a:lnTo>
                    <a:pt x="3149472" y="508135"/>
                  </a:lnTo>
                  <a:lnTo>
                    <a:pt x="0" y="508135"/>
                  </a:lnTo>
                  <a:close/>
                </a:path>
              </a:pathLst>
            </a:custGeom>
            <a:solidFill>
              <a:srgbClr val="145DA0"/>
            </a:solidFill>
          </p:spPr>
        </p:sp>
        <p:sp>
          <p:nvSpPr>
            <p:cNvPr id="4" name="TextBox 4"/>
            <p:cNvSpPr txBox="1"/>
            <p:nvPr/>
          </p:nvSpPr>
          <p:spPr>
            <a:xfrm>
              <a:off x="0" y="-28575"/>
              <a:ext cx="3149472" cy="536710"/>
            </a:xfrm>
            <a:prstGeom prst="rect">
              <a:avLst/>
            </a:prstGeom>
          </p:spPr>
          <p:txBody>
            <a:bodyPr lIns="50800" tIns="50800" rIns="50800" bIns="50800" rtlCol="0" anchor="ctr"/>
            <a:lstStyle/>
            <a:p>
              <a:pPr algn="ctr">
                <a:lnSpc>
                  <a:spcPts val="2590"/>
                </a:lnSpc>
              </a:pPr>
              <a:endParaRPr/>
            </a:p>
          </p:txBody>
        </p:sp>
      </p:grpSp>
      <p:sp>
        <p:nvSpPr>
          <p:cNvPr id="5" name="Freeform 5"/>
          <p:cNvSpPr/>
          <p:nvPr/>
        </p:nvSpPr>
        <p:spPr>
          <a:xfrm>
            <a:off x="11208957" y="-1011147"/>
            <a:ext cx="2647750" cy="2647750"/>
          </a:xfrm>
          <a:custGeom>
            <a:avLst/>
            <a:gdLst/>
            <a:ahLst/>
            <a:cxnLst/>
            <a:rect l="l" t="t" r="r" b="b"/>
            <a:pathLst>
              <a:path w="2647750" h="2647750">
                <a:moveTo>
                  <a:pt x="0" y="0"/>
                </a:moveTo>
                <a:lnTo>
                  <a:pt x="2647750" y="0"/>
                </a:lnTo>
                <a:lnTo>
                  <a:pt x="2647750" y="2647750"/>
                </a:lnTo>
                <a:lnTo>
                  <a:pt x="0" y="264775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TextBox 6"/>
          <p:cNvSpPr txBox="1"/>
          <p:nvPr/>
        </p:nvSpPr>
        <p:spPr>
          <a:xfrm>
            <a:off x="1573748" y="7036704"/>
            <a:ext cx="10278499" cy="1392548"/>
          </a:xfrm>
          <a:prstGeom prst="rect">
            <a:avLst/>
          </a:prstGeom>
        </p:spPr>
        <p:txBody>
          <a:bodyPr lIns="0" tIns="0" rIns="0" bIns="0" rtlCol="0" anchor="t">
            <a:spAutoFit/>
          </a:bodyPr>
          <a:lstStyle/>
          <a:p>
            <a:pPr marL="654264" lvl="1" indent="-327132" algn="l">
              <a:lnSpc>
                <a:spcPts val="3727"/>
              </a:lnSpc>
              <a:buFont typeface="Arial"/>
              <a:buChar char="•"/>
            </a:pPr>
            <a:r>
              <a:rPr lang="en-US" sz="3030" i="1">
                <a:solidFill>
                  <a:srgbClr val="56AEFF"/>
                </a:solidFill>
                <a:latin typeface="DM Sans Italics"/>
                <a:ea typeface="DM Sans Italics"/>
                <a:cs typeface="DM Sans Italics"/>
                <a:sym typeface="DM Sans Italics"/>
              </a:rPr>
              <a:t>A comprehensive guide to understanding the functionalities in the Permit Work system.</a:t>
            </a:r>
          </a:p>
          <a:p>
            <a:pPr marL="0" lvl="0" indent="0" algn="l">
              <a:lnSpc>
                <a:spcPts val="3727"/>
              </a:lnSpc>
              <a:spcBef>
                <a:spcPct val="0"/>
              </a:spcBef>
            </a:pPr>
            <a:endParaRPr lang="en-US" sz="3030" i="1">
              <a:solidFill>
                <a:srgbClr val="56AEFF"/>
              </a:solidFill>
              <a:latin typeface="DM Sans Italics"/>
              <a:ea typeface="DM Sans Italics"/>
              <a:cs typeface="DM Sans Italics"/>
              <a:sym typeface="DM Sans Italics"/>
            </a:endParaRPr>
          </a:p>
        </p:txBody>
      </p:sp>
      <p:sp>
        <p:nvSpPr>
          <p:cNvPr id="7" name="TextBox 7"/>
          <p:cNvSpPr txBox="1"/>
          <p:nvPr/>
        </p:nvSpPr>
        <p:spPr>
          <a:xfrm>
            <a:off x="1573748" y="3054956"/>
            <a:ext cx="10959085" cy="3469869"/>
          </a:xfrm>
          <a:prstGeom prst="rect">
            <a:avLst/>
          </a:prstGeom>
        </p:spPr>
        <p:txBody>
          <a:bodyPr lIns="0" tIns="0" rIns="0" bIns="0" rtlCol="0" anchor="t">
            <a:spAutoFit/>
          </a:bodyPr>
          <a:lstStyle/>
          <a:p>
            <a:pPr algn="l">
              <a:lnSpc>
                <a:spcPts val="13568"/>
              </a:lnSpc>
            </a:pPr>
            <a:r>
              <a:rPr lang="en-US" sz="11306" b="1">
                <a:solidFill>
                  <a:srgbClr val="FFFBFB"/>
                </a:solidFill>
                <a:latin typeface="Now Bold"/>
                <a:ea typeface="Now Bold"/>
                <a:cs typeface="Now Bold"/>
                <a:sym typeface="Now Bold"/>
              </a:rPr>
              <a:t>PERMIT WORK SYSTEM</a:t>
            </a:r>
          </a:p>
        </p:txBody>
      </p:sp>
      <p:sp>
        <p:nvSpPr>
          <p:cNvPr id="8" name="Freeform 8"/>
          <p:cNvSpPr/>
          <p:nvPr/>
        </p:nvSpPr>
        <p:spPr>
          <a:xfrm>
            <a:off x="-295175" y="8630507"/>
            <a:ext cx="2647750" cy="2647750"/>
          </a:xfrm>
          <a:custGeom>
            <a:avLst/>
            <a:gdLst/>
            <a:ahLst/>
            <a:cxnLst/>
            <a:rect l="l" t="t" r="r" b="b"/>
            <a:pathLst>
              <a:path w="2647750" h="2647750">
                <a:moveTo>
                  <a:pt x="0" y="0"/>
                </a:moveTo>
                <a:lnTo>
                  <a:pt x="2647750" y="0"/>
                </a:lnTo>
                <a:lnTo>
                  <a:pt x="2647750" y="2647751"/>
                </a:lnTo>
                <a:lnTo>
                  <a:pt x="0" y="264775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sp>
        <p:nvSpPr>
          <p:cNvPr id="2" name="Freeform 2"/>
          <p:cNvSpPr/>
          <p:nvPr/>
        </p:nvSpPr>
        <p:spPr>
          <a:xfrm>
            <a:off x="-5993373" y="-5458262"/>
            <a:ext cx="10196686" cy="10196686"/>
          </a:xfrm>
          <a:custGeom>
            <a:avLst/>
            <a:gdLst/>
            <a:ahLst/>
            <a:cxnLst/>
            <a:rect l="l" t="t" r="r" b="b"/>
            <a:pathLst>
              <a:path w="10196686" h="10196686">
                <a:moveTo>
                  <a:pt x="0" y="0"/>
                </a:moveTo>
                <a:lnTo>
                  <a:pt x="10196686" y="0"/>
                </a:lnTo>
                <a:lnTo>
                  <a:pt x="10196686" y="10196685"/>
                </a:lnTo>
                <a:lnTo>
                  <a:pt x="0" y="10196685"/>
                </a:lnTo>
                <a:lnTo>
                  <a:pt x="0" y="0"/>
                </a:lnTo>
                <a:close/>
              </a:path>
            </a:pathLst>
          </a:custGeom>
          <a:blipFill>
            <a:blip r:embed="rId2">
              <a:alphaModFix amt="29000"/>
              <a:extLst>
                <a:ext uri="{96DAC541-7B7A-43D3-8B79-37D633B846F1}">
                  <asvg:svgBlip xmlns:asvg="http://schemas.microsoft.com/office/drawing/2016/SVG/main" r:embed="rId3"/>
                </a:ext>
              </a:extLst>
            </a:blip>
            <a:stretch>
              <a:fillRect/>
            </a:stretch>
          </a:blipFill>
        </p:spPr>
      </p:sp>
      <p:sp>
        <p:nvSpPr>
          <p:cNvPr id="3" name="Freeform 3"/>
          <p:cNvSpPr/>
          <p:nvPr/>
        </p:nvSpPr>
        <p:spPr>
          <a:xfrm>
            <a:off x="14697329" y="6667836"/>
            <a:ext cx="8414387" cy="8414387"/>
          </a:xfrm>
          <a:custGeom>
            <a:avLst/>
            <a:gdLst/>
            <a:ahLst/>
            <a:cxnLst/>
            <a:rect l="l" t="t" r="r" b="b"/>
            <a:pathLst>
              <a:path w="8414387" h="8414387">
                <a:moveTo>
                  <a:pt x="0" y="0"/>
                </a:moveTo>
                <a:lnTo>
                  <a:pt x="8414387" y="0"/>
                </a:lnTo>
                <a:lnTo>
                  <a:pt x="8414387" y="8414387"/>
                </a:lnTo>
                <a:lnTo>
                  <a:pt x="0" y="8414387"/>
                </a:lnTo>
                <a:lnTo>
                  <a:pt x="0" y="0"/>
                </a:lnTo>
                <a:close/>
              </a:path>
            </a:pathLst>
          </a:custGeom>
          <a:blipFill>
            <a:blip r:embed="rId4">
              <a:alphaModFix amt="29000"/>
              <a:extLst>
                <a:ext uri="{96DAC541-7B7A-43D3-8B79-37D633B846F1}">
                  <asvg:svgBlip xmlns:asvg="http://schemas.microsoft.com/office/drawing/2016/SVG/main" r:embed="rId5"/>
                </a:ext>
              </a:extLst>
            </a:blip>
            <a:stretch>
              <a:fillRect/>
            </a:stretch>
          </a:blipFill>
        </p:spPr>
      </p:sp>
      <p:sp>
        <p:nvSpPr>
          <p:cNvPr id="4" name="Freeform 4"/>
          <p:cNvSpPr/>
          <p:nvPr/>
        </p:nvSpPr>
        <p:spPr>
          <a:xfrm>
            <a:off x="3491601" y="1639590"/>
            <a:ext cx="14328372" cy="2352527"/>
          </a:xfrm>
          <a:custGeom>
            <a:avLst/>
            <a:gdLst/>
            <a:ahLst/>
            <a:cxnLst/>
            <a:rect l="l" t="t" r="r" b="b"/>
            <a:pathLst>
              <a:path w="14328372" h="2352527">
                <a:moveTo>
                  <a:pt x="0" y="0"/>
                </a:moveTo>
                <a:lnTo>
                  <a:pt x="14328372" y="0"/>
                </a:lnTo>
                <a:lnTo>
                  <a:pt x="14328372" y="2352527"/>
                </a:lnTo>
                <a:lnTo>
                  <a:pt x="0" y="2352527"/>
                </a:lnTo>
                <a:lnTo>
                  <a:pt x="0" y="0"/>
                </a:lnTo>
                <a:close/>
              </a:path>
            </a:pathLst>
          </a:custGeom>
          <a:blipFill>
            <a:blip r:embed="rId6"/>
            <a:stretch>
              <a:fillRect t="-8510" b="-564"/>
            </a:stretch>
          </a:blipFill>
        </p:spPr>
      </p:sp>
      <p:sp>
        <p:nvSpPr>
          <p:cNvPr id="5" name="Freeform 5"/>
          <p:cNvSpPr/>
          <p:nvPr/>
        </p:nvSpPr>
        <p:spPr>
          <a:xfrm>
            <a:off x="7185133" y="4300455"/>
            <a:ext cx="9629582" cy="5786277"/>
          </a:xfrm>
          <a:custGeom>
            <a:avLst/>
            <a:gdLst/>
            <a:ahLst/>
            <a:cxnLst/>
            <a:rect l="l" t="t" r="r" b="b"/>
            <a:pathLst>
              <a:path w="9629582" h="5786277">
                <a:moveTo>
                  <a:pt x="0" y="0"/>
                </a:moveTo>
                <a:lnTo>
                  <a:pt x="9629582" y="0"/>
                </a:lnTo>
                <a:lnTo>
                  <a:pt x="9629582" y="5786276"/>
                </a:lnTo>
                <a:lnTo>
                  <a:pt x="0" y="5786276"/>
                </a:lnTo>
                <a:lnTo>
                  <a:pt x="0" y="0"/>
                </a:lnTo>
                <a:close/>
              </a:path>
            </a:pathLst>
          </a:custGeom>
          <a:blipFill>
            <a:blip r:embed="rId7"/>
            <a:stretch>
              <a:fillRect t="-265" b="-265"/>
            </a:stretch>
          </a:blipFill>
        </p:spPr>
      </p:sp>
      <p:sp>
        <p:nvSpPr>
          <p:cNvPr id="6" name="TextBox 6"/>
          <p:cNvSpPr txBox="1"/>
          <p:nvPr/>
        </p:nvSpPr>
        <p:spPr>
          <a:xfrm>
            <a:off x="248633" y="4321932"/>
            <a:ext cx="5517953" cy="3878072"/>
          </a:xfrm>
          <a:prstGeom prst="rect">
            <a:avLst/>
          </a:prstGeom>
        </p:spPr>
        <p:txBody>
          <a:bodyPr lIns="0" tIns="0" rIns="0" bIns="0" rtlCol="0" anchor="t">
            <a:spAutoFit/>
          </a:bodyPr>
          <a:lstStyle/>
          <a:p>
            <a:pPr marL="0" lvl="0" indent="0" algn="just">
              <a:lnSpc>
                <a:spcPts val="5090"/>
              </a:lnSpc>
              <a:spcBef>
                <a:spcPct val="0"/>
              </a:spcBef>
            </a:pPr>
            <a:r>
              <a:rPr lang="en-US" sz="3688">
                <a:solidFill>
                  <a:srgbClr val="FFFFFF"/>
                </a:solidFill>
                <a:latin typeface="Times New Roman"/>
                <a:ea typeface="Times New Roman"/>
                <a:cs typeface="Times New Roman"/>
                <a:sym typeface="Times New Roman"/>
              </a:rPr>
              <a:t>Cl</a:t>
            </a:r>
            <a:r>
              <a:rPr lang="en-US" sz="3688" u="none" strike="noStrike">
                <a:solidFill>
                  <a:srgbClr val="FFFFFF"/>
                </a:solidFill>
                <a:latin typeface="Times New Roman"/>
                <a:ea typeface="Times New Roman"/>
                <a:cs typeface="Times New Roman"/>
                <a:sym typeface="Times New Roman"/>
              </a:rPr>
              <a:t>ick the Download PDF button. And then the pop-up box appears on the screen. Select any type of PDF and click the generate button.</a:t>
            </a:r>
          </a:p>
        </p:txBody>
      </p:sp>
      <p:sp>
        <p:nvSpPr>
          <p:cNvPr id="7" name="TextBox 7"/>
          <p:cNvSpPr txBox="1"/>
          <p:nvPr/>
        </p:nvSpPr>
        <p:spPr>
          <a:xfrm>
            <a:off x="5004050" y="488970"/>
            <a:ext cx="8596803" cy="683895"/>
          </a:xfrm>
          <a:prstGeom prst="rect">
            <a:avLst/>
          </a:prstGeom>
        </p:spPr>
        <p:txBody>
          <a:bodyPr lIns="0" tIns="0" rIns="0" bIns="0" rtlCol="0" anchor="t">
            <a:spAutoFit/>
          </a:bodyPr>
          <a:lstStyle/>
          <a:p>
            <a:pPr marL="0" lvl="0" indent="0" algn="l">
              <a:lnSpc>
                <a:spcPts val="5359"/>
              </a:lnSpc>
              <a:spcBef>
                <a:spcPct val="0"/>
              </a:spcBef>
            </a:pPr>
            <a:r>
              <a:rPr lang="en-US" sz="4466" b="1">
                <a:solidFill>
                  <a:srgbClr val="FFFFFF"/>
                </a:solidFill>
                <a:latin typeface="Now Bold"/>
                <a:ea typeface="Now Bold"/>
                <a:cs typeface="Now Bold"/>
                <a:sym typeface="Now Bold"/>
              </a:rPr>
              <a:t>DOWNLOAD  PERMITS WORK</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sp>
        <p:nvSpPr>
          <p:cNvPr id="2" name="Freeform 2"/>
          <p:cNvSpPr/>
          <p:nvPr/>
        </p:nvSpPr>
        <p:spPr>
          <a:xfrm>
            <a:off x="-5993373" y="-5458262"/>
            <a:ext cx="10196686" cy="10196686"/>
          </a:xfrm>
          <a:custGeom>
            <a:avLst/>
            <a:gdLst/>
            <a:ahLst/>
            <a:cxnLst/>
            <a:rect l="l" t="t" r="r" b="b"/>
            <a:pathLst>
              <a:path w="10196686" h="10196686">
                <a:moveTo>
                  <a:pt x="0" y="0"/>
                </a:moveTo>
                <a:lnTo>
                  <a:pt x="10196686" y="0"/>
                </a:lnTo>
                <a:lnTo>
                  <a:pt x="10196686" y="10196685"/>
                </a:lnTo>
                <a:lnTo>
                  <a:pt x="0" y="10196685"/>
                </a:lnTo>
                <a:lnTo>
                  <a:pt x="0" y="0"/>
                </a:lnTo>
                <a:close/>
              </a:path>
            </a:pathLst>
          </a:custGeom>
          <a:blipFill>
            <a:blip r:embed="rId2">
              <a:alphaModFix amt="29000"/>
              <a:extLst>
                <a:ext uri="{96DAC541-7B7A-43D3-8B79-37D633B846F1}">
                  <asvg:svgBlip xmlns:asvg="http://schemas.microsoft.com/office/drawing/2016/SVG/main" r:embed="rId3"/>
                </a:ext>
              </a:extLst>
            </a:blip>
            <a:stretch>
              <a:fillRect/>
            </a:stretch>
          </a:blipFill>
        </p:spPr>
      </p:sp>
      <p:sp>
        <p:nvSpPr>
          <p:cNvPr id="3" name="Freeform 3"/>
          <p:cNvSpPr/>
          <p:nvPr/>
        </p:nvSpPr>
        <p:spPr>
          <a:xfrm>
            <a:off x="14697329" y="6667836"/>
            <a:ext cx="8414387" cy="8414387"/>
          </a:xfrm>
          <a:custGeom>
            <a:avLst/>
            <a:gdLst/>
            <a:ahLst/>
            <a:cxnLst/>
            <a:rect l="l" t="t" r="r" b="b"/>
            <a:pathLst>
              <a:path w="8414387" h="8414387">
                <a:moveTo>
                  <a:pt x="0" y="0"/>
                </a:moveTo>
                <a:lnTo>
                  <a:pt x="8414387" y="0"/>
                </a:lnTo>
                <a:lnTo>
                  <a:pt x="8414387" y="8414387"/>
                </a:lnTo>
                <a:lnTo>
                  <a:pt x="0" y="8414387"/>
                </a:lnTo>
                <a:lnTo>
                  <a:pt x="0" y="0"/>
                </a:lnTo>
                <a:close/>
              </a:path>
            </a:pathLst>
          </a:custGeom>
          <a:blipFill>
            <a:blip r:embed="rId4">
              <a:alphaModFix amt="29000"/>
              <a:extLst>
                <a:ext uri="{96DAC541-7B7A-43D3-8B79-37D633B846F1}">
                  <asvg:svgBlip xmlns:asvg="http://schemas.microsoft.com/office/drawing/2016/SVG/main" r:embed="rId5"/>
                </a:ext>
              </a:extLst>
            </a:blip>
            <a:stretch>
              <a:fillRect/>
            </a:stretch>
          </a:blipFill>
        </p:spPr>
      </p:sp>
      <p:sp>
        <p:nvSpPr>
          <p:cNvPr id="4" name="Freeform 4"/>
          <p:cNvSpPr/>
          <p:nvPr/>
        </p:nvSpPr>
        <p:spPr>
          <a:xfrm>
            <a:off x="3784126" y="1347065"/>
            <a:ext cx="14328372" cy="2352527"/>
          </a:xfrm>
          <a:custGeom>
            <a:avLst/>
            <a:gdLst/>
            <a:ahLst/>
            <a:cxnLst/>
            <a:rect l="l" t="t" r="r" b="b"/>
            <a:pathLst>
              <a:path w="14328372" h="2352527">
                <a:moveTo>
                  <a:pt x="0" y="0"/>
                </a:moveTo>
                <a:lnTo>
                  <a:pt x="14328372" y="0"/>
                </a:lnTo>
                <a:lnTo>
                  <a:pt x="14328372" y="2352527"/>
                </a:lnTo>
                <a:lnTo>
                  <a:pt x="0" y="2352527"/>
                </a:lnTo>
                <a:lnTo>
                  <a:pt x="0" y="0"/>
                </a:lnTo>
                <a:close/>
              </a:path>
            </a:pathLst>
          </a:custGeom>
          <a:blipFill>
            <a:blip r:embed="rId6"/>
            <a:stretch>
              <a:fillRect t="-8510" b="-564"/>
            </a:stretch>
          </a:blipFill>
        </p:spPr>
      </p:sp>
      <p:sp>
        <p:nvSpPr>
          <p:cNvPr id="5" name="Freeform 5"/>
          <p:cNvSpPr/>
          <p:nvPr/>
        </p:nvSpPr>
        <p:spPr>
          <a:xfrm>
            <a:off x="5738024" y="4061551"/>
            <a:ext cx="12374474" cy="5674199"/>
          </a:xfrm>
          <a:custGeom>
            <a:avLst/>
            <a:gdLst/>
            <a:ahLst/>
            <a:cxnLst/>
            <a:rect l="l" t="t" r="r" b="b"/>
            <a:pathLst>
              <a:path w="12374474" h="5674199">
                <a:moveTo>
                  <a:pt x="0" y="0"/>
                </a:moveTo>
                <a:lnTo>
                  <a:pt x="12374474" y="0"/>
                </a:lnTo>
                <a:lnTo>
                  <a:pt x="12374474" y="5674199"/>
                </a:lnTo>
                <a:lnTo>
                  <a:pt x="0" y="5674199"/>
                </a:lnTo>
                <a:lnTo>
                  <a:pt x="0" y="0"/>
                </a:lnTo>
                <a:close/>
              </a:path>
            </a:pathLst>
          </a:custGeom>
          <a:blipFill>
            <a:blip r:embed="rId7"/>
            <a:stretch>
              <a:fillRect/>
            </a:stretch>
          </a:blipFill>
        </p:spPr>
      </p:sp>
      <p:sp>
        <p:nvSpPr>
          <p:cNvPr id="6" name="TextBox 6"/>
          <p:cNvSpPr txBox="1"/>
          <p:nvPr/>
        </p:nvSpPr>
        <p:spPr>
          <a:xfrm>
            <a:off x="-214532" y="3704862"/>
            <a:ext cx="5517953" cy="5792597"/>
          </a:xfrm>
          <a:prstGeom prst="rect">
            <a:avLst/>
          </a:prstGeom>
        </p:spPr>
        <p:txBody>
          <a:bodyPr lIns="0" tIns="0" rIns="0" bIns="0" rtlCol="0" anchor="t">
            <a:spAutoFit/>
          </a:bodyPr>
          <a:lstStyle/>
          <a:p>
            <a:pPr marL="796431" lvl="1" indent="-398216" algn="just">
              <a:lnSpc>
                <a:spcPts val="5090"/>
              </a:lnSpc>
              <a:buFont typeface="Arial"/>
              <a:buChar char="•"/>
            </a:pPr>
            <a:r>
              <a:rPr lang="en-US" sz="3688">
                <a:solidFill>
                  <a:srgbClr val="FFFFFF"/>
                </a:solidFill>
                <a:latin typeface="Times New Roman"/>
                <a:ea typeface="Times New Roman"/>
                <a:cs typeface="Times New Roman"/>
                <a:sym typeface="Times New Roman"/>
              </a:rPr>
              <a:t>Cl</a:t>
            </a:r>
            <a:r>
              <a:rPr lang="en-US" sz="3688" u="none" strike="noStrike">
                <a:solidFill>
                  <a:srgbClr val="FFFFFF"/>
                </a:solidFill>
                <a:latin typeface="Times New Roman"/>
                <a:ea typeface="Times New Roman"/>
                <a:cs typeface="Times New Roman"/>
                <a:sym typeface="Times New Roman"/>
              </a:rPr>
              <a:t>ick the share button.</a:t>
            </a:r>
          </a:p>
          <a:p>
            <a:pPr algn="just">
              <a:lnSpc>
                <a:spcPts val="5090"/>
              </a:lnSpc>
            </a:pPr>
            <a:endParaRPr lang="en-US" sz="3688" u="none" strike="noStrike">
              <a:solidFill>
                <a:srgbClr val="FFFFFF"/>
              </a:solidFill>
              <a:latin typeface="Times New Roman"/>
              <a:ea typeface="Times New Roman"/>
              <a:cs typeface="Times New Roman"/>
              <a:sym typeface="Times New Roman"/>
            </a:endParaRPr>
          </a:p>
          <a:p>
            <a:pPr marL="796431" lvl="1" indent="-398216" algn="just">
              <a:lnSpc>
                <a:spcPts val="5090"/>
              </a:lnSpc>
              <a:buFont typeface="Arial"/>
              <a:buChar char="•"/>
            </a:pPr>
            <a:r>
              <a:rPr lang="en-US" sz="3688" u="none" strike="noStrike">
                <a:solidFill>
                  <a:srgbClr val="FFFFFF"/>
                </a:solidFill>
                <a:latin typeface="Times New Roman"/>
                <a:ea typeface="Times New Roman"/>
                <a:cs typeface="Times New Roman"/>
                <a:sym typeface="Times New Roman"/>
              </a:rPr>
              <a:t>Then add the recipients to whom you have to send on and select any type of PDF.</a:t>
            </a:r>
          </a:p>
          <a:p>
            <a:pPr algn="just">
              <a:lnSpc>
                <a:spcPts val="5090"/>
              </a:lnSpc>
            </a:pPr>
            <a:endParaRPr lang="en-US" sz="3688" u="none" strike="noStrike">
              <a:solidFill>
                <a:srgbClr val="FFFFFF"/>
              </a:solidFill>
              <a:latin typeface="Times New Roman"/>
              <a:ea typeface="Times New Roman"/>
              <a:cs typeface="Times New Roman"/>
              <a:sym typeface="Times New Roman"/>
            </a:endParaRPr>
          </a:p>
          <a:p>
            <a:pPr marL="796431" lvl="1" indent="-398216" algn="just">
              <a:lnSpc>
                <a:spcPts val="5090"/>
              </a:lnSpc>
              <a:buFont typeface="Arial"/>
              <a:buChar char="•"/>
            </a:pPr>
            <a:r>
              <a:rPr lang="en-US" sz="3688" u="none" strike="noStrike">
                <a:solidFill>
                  <a:srgbClr val="FFFFFF"/>
                </a:solidFill>
                <a:latin typeface="Times New Roman"/>
                <a:ea typeface="Times New Roman"/>
                <a:cs typeface="Times New Roman"/>
                <a:sym typeface="Times New Roman"/>
              </a:rPr>
              <a:t>Click the send button.</a:t>
            </a:r>
          </a:p>
          <a:p>
            <a:pPr algn="just">
              <a:lnSpc>
                <a:spcPts val="5090"/>
              </a:lnSpc>
            </a:pPr>
            <a:endParaRPr lang="en-US" sz="3688" u="none" strike="noStrike">
              <a:solidFill>
                <a:srgbClr val="FFFFFF"/>
              </a:solidFill>
              <a:latin typeface="Times New Roman"/>
              <a:ea typeface="Times New Roman"/>
              <a:cs typeface="Times New Roman"/>
              <a:sym typeface="Times New Roman"/>
            </a:endParaRPr>
          </a:p>
        </p:txBody>
      </p:sp>
      <p:sp>
        <p:nvSpPr>
          <p:cNvPr id="7" name="TextBox 7"/>
          <p:cNvSpPr txBox="1"/>
          <p:nvPr/>
        </p:nvSpPr>
        <p:spPr>
          <a:xfrm>
            <a:off x="5303421" y="301220"/>
            <a:ext cx="8426163" cy="683895"/>
          </a:xfrm>
          <a:prstGeom prst="rect">
            <a:avLst/>
          </a:prstGeom>
        </p:spPr>
        <p:txBody>
          <a:bodyPr lIns="0" tIns="0" rIns="0" bIns="0" rtlCol="0" anchor="t">
            <a:spAutoFit/>
          </a:bodyPr>
          <a:lstStyle/>
          <a:p>
            <a:pPr marL="0" lvl="0" indent="0" algn="l">
              <a:lnSpc>
                <a:spcPts val="5359"/>
              </a:lnSpc>
              <a:spcBef>
                <a:spcPct val="0"/>
              </a:spcBef>
            </a:pPr>
            <a:r>
              <a:rPr lang="en-US" sz="4466" b="1">
                <a:solidFill>
                  <a:srgbClr val="FFFFFF"/>
                </a:solidFill>
                <a:latin typeface="Now Bold"/>
                <a:ea typeface="Now Bold"/>
                <a:cs typeface="Now Bold"/>
                <a:sym typeface="Now Bold"/>
              </a:rPr>
              <a:t>SHARE THE  PERMITS WORK</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sp>
        <p:nvSpPr>
          <p:cNvPr id="2" name="Freeform 2"/>
          <p:cNvSpPr/>
          <p:nvPr/>
        </p:nvSpPr>
        <p:spPr>
          <a:xfrm>
            <a:off x="-5993373" y="-5458262"/>
            <a:ext cx="10196686" cy="10196686"/>
          </a:xfrm>
          <a:custGeom>
            <a:avLst/>
            <a:gdLst/>
            <a:ahLst/>
            <a:cxnLst/>
            <a:rect l="l" t="t" r="r" b="b"/>
            <a:pathLst>
              <a:path w="10196686" h="10196686">
                <a:moveTo>
                  <a:pt x="0" y="0"/>
                </a:moveTo>
                <a:lnTo>
                  <a:pt x="10196686" y="0"/>
                </a:lnTo>
                <a:lnTo>
                  <a:pt x="10196686" y="10196685"/>
                </a:lnTo>
                <a:lnTo>
                  <a:pt x="0" y="10196685"/>
                </a:lnTo>
                <a:lnTo>
                  <a:pt x="0" y="0"/>
                </a:lnTo>
                <a:close/>
              </a:path>
            </a:pathLst>
          </a:custGeom>
          <a:blipFill>
            <a:blip r:embed="rId2">
              <a:alphaModFix amt="29000"/>
              <a:extLst>
                <a:ext uri="{96DAC541-7B7A-43D3-8B79-37D633B846F1}">
                  <asvg:svgBlip xmlns:asvg="http://schemas.microsoft.com/office/drawing/2016/SVG/main" r:embed="rId3"/>
                </a:ext>
              </a:extLst>
            </a:blip>
            <a:stretch>
              <a:fillRect/>
            </a:stretch>
          </a:blipFill>
        </p:spPr>
      </p:sp>
      <p:sp>
        <p:nvSpPr>
          <p:cNvPr id="3" name="Freeform 3"/>
          <p:cNvSpPr/>
          <p:nvPr/>
        </p:nvSpPr>
        <p:spPr>
          <a:xfrm>
            <a:off x="14697329" y="6667836"/>
            <a:ext cx="8414387" cy="8414387"/>
          </a:xfrm>
          <a:custGeom>
            <a:avLst/>
            <a:gdLst/>
            <a:ahLst/>
            <a:cxnLst/>
            <a:rect l="l" t="t" r="r" b="b"/>
            <a:pathLst>
              <a:path w="8414387" h="8414387">
                <a:moveTo>
                  <a:pt x="0" y="0"/>
                </a:moveTo>
                <a:lnTo>
                  <a:pt x="8414387" y="0"/>
                </a:lnTo>
                <a:lnTo>
                  <a:pt x="8414387" y="8414387"/>
                </a:lnTo>
                <a:lnTo>
                  <a:pt x="0" y="8414387"/>
                </a:lnTo>
                <a:lnTo>
                  <a:pt x="0" y="0"/>
                </a:lnTo>
                <a:close/>
              </a:path>
            </a:pathLst>
          </a:custGeom>
          <a:blipFill>
            <a:blip r:embed="rId4">
              <a:alphaModFix amt="29000"/>
              <a:extLst>
                <a:ext uri="{96DAC541-7B7A-43D3-8B79-37D633B846F1}">
                  <asvg:svgBlip xmlns:asvg="http://schemas.microsoft.com/office/drawing/2016/SVG/main" r:embed="rId5"/>
                </a:ext>
              </a:extLst>
            </a:blip>
            <a:stretch>
              <a:fillRect/>
            </a:stretch>
          </a:blipFill>
        </p:spPr>
      </p:sp>
      <p:sp>
        <p:nvSpPr>
          <p:cNvPr id="4" name="Freeform 4"/>
          <p:cNvSpPr/>
          <p:nvPr/>
        </p:nvSpPr>
        <p:spPr>
          <a:xfrm>
            <a:off x="248633" y="3653134"/>
            <a:ext cx="18317272" cy="3746015"/>
          </a:xfrm>
          <a:custGeom>
            <a:avLst/>
            <a:gdLst/>
            <a:ahLst/>
            <a:cxnLst/>
            <a:rect l="l" t="t" r="r" b="b"/>
            <a:pathLst>
              <a:path w="18317272" h="3746015">
                <a:moveTo>
                  <a:pt x="0" y="0"/>
                </a:moveTo>
                <a:lnTo>
                  <a:pt x="18317273" y="0"/>
                </a:lnTo>
                <a:lnTo>
                  <a:pt x="18317273" y="3746015"/>
                </a:lnTo>
                <a:lnTo>
                  <a:pt x="0" y="3746015"/>
                </a:lnTo>
                <a:lnTo>
                  <a:pt x="0" y="0"/>
                </a:lnTo>
                <a:close/>
              </a:path>
            </a:pathLst>
          </a:custGeom>
          <a:blipFill>
            <a:blip r:embed="rId6"/>
            <a:stretch>
              <a:fillRect l="-6517" r="-14271"/>
            </a:stretch>
          </a:blipFill>
        </p:spPr>
      </p:sp>
      <p:sp>
        <p:nvSpPr>
          <p:cNvPr id="5" name="TextBox 5"/>
          <p:cNvSpPr txBox="1"/>
          <p:nvPr/>
        </p:nvSpPr>
        <p:spPr>
          <a:xfrm>
            <a:off x="3778449" y="2062394"/>
            <a:ext cx="10052092" cy="723011"/>
          </a:xfrm>
          <a:prstGeom prst="rect">
            <a:avLst/>
          </a:prstGeom>
        </p:spPr>
        <p:txBody>
          <a:bodyPr lIns="0" tIns="0" rIns="0" bIns="0" rtlCol="0" anchor="t">
            <a:spAutoFit/>
          </a:bodyPr>
          <a:lstStyle/>
          <a:p>
            <a:pPr marL="818021" lvl="1" indent="-409010" algn="just">
              <a:lnSpc>
                <a:spcPts val="5228"/>
              </a:lnSpc>
              <a:buFont typeface="Arial"/>
              <a:buChar char="•"/>
            </a:pPr>
            <a:r>
              <a:rPr lang="en-US" sz="3788" u="none" strike="noStrike">
                <a:solidFill>
                  <a:srgbClr val="FFFFFF"/>
                </a:solidFill>
                <a:latin typeface="Times New Roman"/>
                <a:ea typeface="Times New Roman"/>
                <a:cs typeface="Times New Roman"/>
                <a:sym typeface="Times New Roman"/>
              </a:rPr>
              <a:t>The mail sent the respective person with pdf.</a:t>
            </a:r>
          </a:p>
        </p:txBody>
      </p:sp>
      <p:sp>
        <p:nvSpPr>
          <p:cNvPr id="6" name="TextBox 6"/>
          <p:cNvSpPr txBox="1"/>
          <p:nvPr/>
        </p:nvSpPr>
        <p:spPr>
          <a:xfrm>
            <a:off x="5296575" y="344805"/>
            <a:ext cx="8109261" cy="683895"/>
          </a:xfrm>
          <a:prstGeom prst="rect">
            <a:avLst/>
          </a:prstGeom>
        </p:spPr>
        <p:txBody>
          <a:bodyPr lIns="0" tIns="0" rIns="0" bIns="0" rtlCol="0" anchor="t">
            <a:spAutoFit/>
          </a:bodyPr>
          <a:lstStyle/>
          <a:p>
            <a:pPr marL="0" lvl="0" indent="0" algn="l">
              <a:lnSpc>
                <a:spcPts val="5359"/>
              </a:lnSpc>
              <a:spcBef>
                <a:spcPct val="0"/>
              </a:spcBef>
            </a:pPr>
            <a:r>
              <a:rPr lang="en-US" sz="4466" b="1">
                <a:solidFill>
                  <a:srgbClr val="FFFFFF"/>
                </a:solidFill>
                <a:latin typeface="Now Bold"/>
                <a:ea typeface="Now Bold"/>
                <a:cs typeface="Now Bold"/>
                <a:sym typeface="Now Bold"/>
              </a:rPr>
              <a:t>SHARE THE  PERMITS WORK</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sp>
        <p:nvSpPr>
          <p:cNvPr id="2" name="Freeform 2"/>
          <p:cNvSpPr/>
          <p:nvPr/>
        </p:nvSpPr>
        <p:spPr>
          <a:xfrm>
            <a:off x="-5993373" y="-5458262"/>
            <a:ext cx="10196686" cy="10196686"/>
          </a:xfrm>
          <a:custGeom>
            <a:avLst/>
            <a:gdLst/>
            <a:ahLst/>
            <a:cxnLst/>
            <a:rect l="l" t="t" r="r" b="b"/>
            <a:pathLst>
              <a:path w="10196686" h="10196686">
                <a:moveTo>
                  <a:pt x="0" y="0"/>
                </a:moveTo>
                <a:lnTo>
                  <a:pt x="10196686" y="0"/>
                </a:lnTo>
                <a:lnTo>
                  <a:pt x="10196686" y="10196685"/>
                </a:lnTo>
                <a:lnTo>
                  <a:pt x="0" y="10196685"/>
                </a:lnTo>
                <a:lnTo>
                  <a:pt x="0" y="0"/>
                </a:lnTo>
                <a:close/>
              </a:path>
            </a:pathLst>
          </a:custGeom>
          <a:blipFill>
            <a:blip r:embed="rId2">
              <a:alphaModFix amt="29000"/>
              <a:extLst>
                <a:ext uri="{96DAC541-7B7A-43D3-8B79-37D633B846F1}">
                  <asvg:svgBlip xmlns:asvg="http://schemas.microsoft.com/office/drawing/2016/SVG/main" r:embed="rId3"/>
                </a:ext>
              </a:extLst>
            </a:blip>
            <a:stretch>
              <a:fillRect/>
            </a:stretch>
          </a:blipFill>
        </p:spPr>
      </p:sp>
      <p:sp>
        <p:nvSpPr>
          <p:cNvPr id="3" name="Freeform 3"/>
          <p:cNvSpPr/>
          <p:nvPr/>
        </p:nvSpPr>
        <p:spPr>
          <a:xfrm>
            <a:off x="14697329" y="6667836"/>
            <a:ext cx="8414387" cy="8414387"/>
          </a:xfrm>
          <a:custGeom>
            <a:avLst/>
            <a:gdLst/>
            <a:ahLst/>
            <a:cxnLst/>
            <a:rect l="l" t="t" r="r" b="b"/>
            <a:pathLst>
              <a:path w="8414387" h="8414387">
                <a:moveTo>
                  <a:pt x="0" y="0"/>
                </a:moveTo>
                <a:lnTo>
                  <a:pt x="8414387" y="0"/>
                </a:lnTo>
                <a:lnTo>
                  <a:pt x="8414387" y="8414387"/>
                </a:lnTo>
                <a:lnTo>
                  <a:pt x="0" y="8414387"/>
                </a:lnTo>
                <a:lnTo>
                  <a:pt x="0" y="0"/>
                </a:lnTo>
                <a:close/>
              </a:path>
            </a:pathLst>
          </a:custGeom>
          <a:blipFill>
            <a:blip r:embed="rId4">
              <a:alphaModFix amt="29000"/>
              <a:extLst>
                <a:ext uri="{96DAC541-7B7A-43D3-8B79-37D633B846F1}">
                  <asvg:svgBlip xmlns:asvg="http://schemas.microsoft.com/office/drawing/2016/SVG/main" r:embed="rId5"/>
                </a:ext>
              </a:extLst>
            </a:blip>
            <a:stretch>
              <a:fillRect/>
            </a:stretch>
          </a:blipFill>
        </p:spPr>
      </p:sp>
      <p:sp>
        <p:nvSpPr>
          <p:cNvPr id="4" name="Freeform 4"/>
          <p:cNvSpPr/>
          <p:nvPr/>
        </p:nvSpPr>
        <p:spPr>
          <a:xfrm>
            <a:off x="1028700" y="4953386"/>
            <a:ext cx="16230600" cy="2482829"/>
          </a:xfrm>
          <a:custGeom>
            <a:avLst/>
            <a:gdLst/>
            <a:ahLst/>
            <a:cxnLst/>
            <a:rect l="l" t="t" r="r" b="b"/>
            <a:pathLst>
              <a:path w="16230600" h="2482829">
                <a:moveTo>
                  <a:pt x="0" y="0"/>
                </a:moveTo>
                <a:lnTo>
                  <a:pt x="16230600" y="0"/>
                </a:lnTo>
                <a:lnTo>
                  <a:pt x="16230600" y="2482829"/>
                </a:lnTo>
                <a:lnTo>
                  <a:pt x="0" y="2482829"/>
                </a:lnTo>
                <a:lnTo>
                  <a:pt x="0" y="0"/>
                </a:lnTo>
                <a:close/>
              </a:path>
            </a:pathLst>
          </a:custGeom>
          <a:blipFill>
            <a:blip r:embed="rId6"/>
            <a:stretch>
              <a:fillRect t="-2471" b="-6398"/>
            </a:stretch>
          </a:blipFill>
        </p:spPr>
      </p:sp>
      <p:sp>
        <p:nvSpPr>
          <p:cNvPr id="5" name="TextBox 5"/>
          <p:cNvSpPr txBox="1"/>
          <p:nvPr/>
        </p:nvSpPr>
        <p:spPr>
          <a:xfrm>
            <a:off x="4533583" y="653415"/>
            <a:ext cx="9805885" cy="741045"/>
          </a:xfrm>
          <a:prstGeom prst="rect">
            <a:avLst/>
          </a:prstGeom>
        </p:spPr>
        <p:txBody>
          <a:bodyPr lIns="0" tIns="0" rIns="0" bIns="0" rtlCol="0" anchor="t">
            <a:spAutoFit/>
          </a:bodyPr>
          <a:lstStyle/>
          <a:p>
            <a:pPr marL="0" lvl="0" indent="0" algn="ctr">
              <a:lnSpc>
                <a:spcPts val="5719"/>
              </a:lnSpc>
              <a:spcBef>
                <a:spcPct val="0"/>
              </a:spcBef>
            </a:pPr>
            <a:r>
              <a:rPr lang="en-US" sz="4766" b="1">
                <a:solidFill>
                  <a:srgbClr val="FFFFFF"/>
                </a:solidFill>
                <a:latin typeface="Now Bold"/>
                <a:ea typeface="Now Bold"/>
                <a:cs typeface="Now Bold"/>
                <a:sym typeface="Now Bold"/>
              </a:rPr>
              <a:t>REMARKS THE  PERMITS WORK</a:t>
            </a:r>
          </a:p>
        </p:txBody>
      </p:sp>
      <p:sp>
        <p:nvSpPr>
          <p:cNvPr id="6" name="TextBox 6"/>
          <p:cNvSpPr txBox="1"/>
          <p:nvPr/>
        </p:nvSpPr>
        <p:spPr>
          <a:xfrm>
            <a:off x="1028700" y="1647103"/>
            <a:ext cx="15488184" cy="2334641"/>
          </a:xfrm>
          <a:prstGeom prst="rect">
            <a:avLst/>
          </a:prstGeom>
        </p:spPr>
        <p:txBody>
          <a:bodyPr lIns="0" tIns="0" rIns="0" bIns="0" rtlCol="0" anchor="t">
            <a:spAutoFit/>
          </a:bodyPr>
          <a:lstStyle/>
          <a:p>
            <a:pPr marL="0" lvl="0" indent="0" algn="just">
              <a:lnSpc>
                <a:spcPts val="4538"/>
              </a:lnSpc>
              <a:spcBef>
                <a:spcPct val="0"/>
              </a:spcBef>
            </a:pPr>
            <a:r>
              <a:rPr lang="en-US" sz="3288">
                <a:solidFill>
                  <a:srgbClr val="FFFFFF"/>
                </a:solidFill>
                <a:latin typeface="Times New Roman"/>
                <a:ea typeface="Times New Roman"/>
                <a:cs typeface="Times New Roman"/>
                <a:sym typeface="Times New Roman"/>
              </a:rPr>
              <a:t>Safety</a:t>
            </a:r>
            <a:r>
              <a:rPr lang="en-US" sz="3288" u="none" strike="noStrike">
                <a:solidFill>
                  <a:srgbClr val="FFFFFF"/>
                </a:solidFill>
                <a:latin typeface="Times New Roman"/>
                <a:ea typeface="Times New Roman"/>
                <a:cs typeface="Times New Roman"/>
                <a:sym typeface="Times New Roman"/>
              </a:rPr>
              <a:t> remarks are specific notes or instructions written on a permit to highlight key safety precautions, potential hazards, or special requirements related to the work activity. These remarks ensure clear communication and reinforce safety expectations for all involved personnel.</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sp>
        <p:nvSpPr>
          <p:cNvPr id="2" name="Freeform 2"/>
          <p:cNvSpPr/>
          <p:nvPr/>
        </p:nvSpPr>
        <p:spPr>
          <a:xfrm>
            <a:off x="-5993373" y="-5458262"/>
            <a:ext cx="10196686" cy="10196686"/>
          </a:xfrm>
          <a:custGeom>
            <a:avLst/>
            <a:gdLst/>
            <a:ahLst/>
            <a:cxnLst/>
            <a:rect l="l" t="t" r="r" b="b"/>
            <a:pathLst>
              <a:path w="10196686" h="10196686">
                <a:moveTo>
                  <a:pt x="0" y="0"/>
                </a:moveTo>
                <a:lnTo>
                  <a:pt x="10196686" y="0"/>
                </a:lnTo>
                <a:lnTo>
                  <a:pt x="10196686" y="10196685"/>
                </a:lnTo>
                <a:lnTo>
                  <a:pt x="0" y="10196685"/>
                </a:lnTo>
                <a:lnTo>
                  <a:pt x="0" y="0"/>
                </a:lnTo>
                <a:close/>
              </a:path>
            </a:pathLst>
          </a:custGeom>
          <a:blipFill>
            <a:blip r:embed="rId2">
              <a:alphaModFix amt="29000"/>
              <a:extLst>
                <a:ext uri="{96DAC541-7B7A-43D3-8B79-37D633B846F1}">
                  <asvg:svgBlip xmlns:asvg="http://schemas.microsoft.com/office/drawing/2016/SVG/main" r:embed="rId3"/>
                </a:ext>
              </a:extLst>
            </a:blip>
            <a:stretch>
              <a:fillRect/>
            </a:stretch>
          </a:blipFill>
        </p:spPr>
      </p:sp>
      <p:sp>
        <p:nvSpPr>
          <p:cNvPr id="3" name="Freeform 3"/>
          <p:cNvSpPr/>
          <p:nvPr/>
        </p:nvSpPr>
        <p:spPr>
          <a:xfrm>
            <a:off x="14697329" y="6667836"/>
            <a:ext cx="8414387" cy="8414387"/>
          </a:xfrm>
          <a:custGeom>
            <a:avLst/>
            <a:gdLst/>
            <a:ahLst/>
            <a:cxnLst/>
            <a:rect l="l" t="t" r="r" b="b"/>
            <a:pathLst>
              <a:path w="8414387" h="8414387">
                <a:moveTo>
                  <a:pt x="0" y="0"/>
                </a:moveTo>
                <a:lnTo>
                  <a:pt x="8414387" y="0"/>
                </a:lnTo>
                <a:lnTo>
                  <a:pt x="8414387" y="8414387"/>
                </a:lnTo>
                <a:lnTo>
                  <a:pt x="0" y="8414387"/>
                </a:lnTo>
                <a:lnTo>
                  <a:pt x="0" y="0"/>
                </a:lnTo>
                <a:close/>
              </a:path>
            </a:pathLst>
          </a:custGeom>
          <a:blipFill>
            <a:blip r:embed="rId4">
              <a:alphaModFix amt="29000"/>
              <a:extLst>
                <a:ext uri="{96DAC541-7B7A-43D3-8B79-37D633B846F1}">
                  <asvg:svgBlip xmlns:asvg="http://schemas.microsoft.com/office/drawing/2016/SVG/main" r:embed="rId5"/>
                </a:ext>
              </a:extLst>
            </a:blip>
            <a:stretch>
              <a:fillRect/>
            </a:stretch>
          </a:blipFill>
        </p:spPr>
      </p:sp>
      <p:sp>
        <p:nvSpPr>
          <p:cNvPr id="4" name="Freeform 4"/>
          <p:cNvSpPr/>
          <p:nvPr/>
        </p:nvSpPr>
        <p:spPr>
          <a:xfrm>
            <a:off x="3202626" y="1659759"/>
            <a:ext cx="14908207" cy="2482829"/>
          </a:xfrm>
          <a:custGeom>
            <a:avLst/>
            <a:gdLst/>
            <a:ahLst/>
            <a:cxnLst/>
            <a:rect l="l" t="t" r="r" b="b"/>
            <a:pathLst>
              <a:path w="14908207" h="2482829">
                <a:moveTo>
                  <a:pt x="0" y="0"/>
                </a:moveTo>
                <a:lnTo>
                  <a:pt x="14908207" y="0"/>
                </a:lnTo>
                <a:lnTo>
                  <a:pt x="14908207" y="2482829"/>
                </a:lnTo>
                <a:lnTo>
                  <a:pt x="0" y="2482829"/>
                </a:lnTo>
                <a:lnTo>
                  <a:pt x="0" y="0"/>
                </a:lnTo>
                <a:close/>
              </a:path>
            </a:pathLst>
          </a:custGeom>
          <a:blipFill>
            <a:blip r:embed="rId6"/>
            <a:stretch>
              <a:fillRect/>
            </a:stretch>
          </a:blipFill>
        </p:spPr>
      </p:sp>
      <p:sp>
        <p:nvSpPr>
          <p:cNvPr id="5" name="Freeform 5"/>
          <p:cNvSpPr/>
          <p:nvPr/>
        </p:nvSpPr>
        <p:spPr>
          <a:xfrm>
            <a:off x="6487490" y="4624339"/>
            <a:ext cx="11800510" cy="4959936"/>
          </a:xfrm>
          <a:custGeom>
            <a:avLst/>
            <a:gdLst/>
            <a:ahLst/>
            <a:cxnLst/>
            <a:rect l="l" t="t" r="r" b="b"/>
            <a:pathLst>
              <a:path w="11800510" h="4959936">
                <a:moveTo>
                  <a:pt x="0" y="0"/>
                </a:moveTo>
                <a:lnTo>
                  <a:pt x="11800510" y="0"/>
                </a:lnTo>
                <a:lnTo>
                  <a:pt x="11800510" y="4959936"/>
                </a:lnTo>
                <a:lnTo>
                  <a:pt x="0" y="4959936"/>
                </a:lnTo>
                <a:lnTo>
                  <a:pt x="0" y="0"/>
                </a:lnTo>
                <a:close/>
              </a:path>
            </a:pathLst>
          </a:custGeom>
          <a:blipFill>
            <a:blip r:embed="rId7"/>
            <a:stretch>
              <a:fillRect l="-1691" t="-982" r="-1268" b="-982"/>
            </a:stretch>
          </a:blipFill>
        </p:spPr>
      </p:sp>
      <p:sp>
        <p:nvSpPr>
          <p:cNvPr id="6" name="TextBox 6"/>
          <p:cNvSpPr txBox="1"/>
          <p:nvPr/>
        </p:nvSpPr>
        <p:spPr>
          <a:xfrm>
            <a:off x="248633" y="4321932"/>
            <a:ext cx="5907986" cy="5792597"/>
          </a:xfrm>
          <a:prstGeom prst="rect">
            <a:avLst/>
          </a:prstGeom>
        </p:spPr>
        <p:txBody>
          <a:bodyPr lIns="0" tIns="0" rIns="0" bIns="0" rtlCol="0" anchor="t">
            <a:spAutoFit/>
          </a:bodyPr>
          <a:lstStyle/>
          <a:p>
            <a:pPr marL="796431" lvl="1" indent="-398216" algn="just">
              <a:lnSpc>
                <a:spcPts val="5090"/>
              </a:lnSpc>
              <a:buFont typeface="Arial"/>
              <a:buChar char="•"/>
            </a:pPr>
            <a:r>
              <a:rPr lang="en-US" sz="3688">
                <a:solidFill>
                  <a:srgbClr val="FFFFFF"/>
                </a:solidFill>
                <a:latin typeface="Times New Roman"/>
                <a:ea typeface="Times New Roman"/>
                <a:cs typeface="Times New Roman"/>
                <a:sym typeface="Times New Roman"/>
              </a:rPr>
              <a:t>Cl</a:t>
            </a:r>
            <a:r>
              <a:rPr lang="en-US" sz="3688" u="none" strike="noStrike">
                <a:solidFill>
                  <a:srgbClr val="FFFFFF"/>
                </a:solidFill>
                <a:latin typeface="Times New Roman"/>
                <a:ea typeface="Times New Roman"/>
                <a:cs typeface="Times New Roman"/>
                <a:sym typeface="Times New Roman"/>
              </a:rPr>
              <a:t>ick the create button to add the safety remarks for the particular permit id using the title, screenshots, and comments.</a:t>
            </a:r>
          </a:p>
          <a:p>
            <a:pPr marL="796431" lvl="1" indent="-398216" algn="just">
              <a:lnSpc>
                <a:spcPts val="5090"/>
              </a:lnSpc>
              <a:buFont typeface="Arial"/>
              <a:buChar char="•"/>
            </a:pPr>
            <a:r>
              <a:rPr lang="en-US" sz="3688" u="none" strike="noStrike">
                <a:solidFill>
                  <a:srgbClr val="FFFFFF"/>
                </a:solidFill>
                <a:latin typeface="Times New Roman"/>
                <a:ea typeface="Times New Roman"/>
                <a:cs typeface="Times New Roman"/>
                <a:sym typeface="Times New Roman"/>
              </a:rPr>
              <a:t>Then click the save button</a:t>
            </a:r>
          </a:p>
          <a:p>
            <a:pPr algn="just">
              <a:lnSpc>
                <a:spcPts val="5090"/>
              </a:lnSpc>
            </a:pPr>
            <a:endParaRPr lang="en-US" sz="3688" u="none" strike="noStrike">
              <a:solidFill>
                <a:srgbClr val="FFFFFF"/>
              </a:solidFill>
              <a:latin typeface="Times New Roman"/>
              <a:ea typeface="Times New Roman"/>
              <a:cs typeface="Times New Roman"/>
              <a:sym typeface="Times New Roman"/>
            </a:endParaRPr>
          </a:p>
        </p:txBody>
      </p:sp>
      <p:sp>
        <p:nvSpPr>
          <p:cNvPr id="7" name="TextBox 7"/>
          <p:cNvSpPr txBox="1"/>
          <p:nvPr/>
        </p:nvSpPr>
        <p:spPr>
          <a:xfrm>
            <a:off x="4880281" y="344805"/>
            <a:ext cx="9108722" cy="683895"/>
          </a:xfrm>
          <a:prstGeom prst="rect">
            <a:avLst/>
          </a:prstGeom>
        </p:spPr>
        <p:txBody>
          <a:bodyPr lIns="0" tIns="0" rIns="0" bIns="0" rtlCol="0" anchor="t">
            <a:spAutoFit/>
          </a:bodyPr>
          <a:lstStyle/>
          <a:p>
            <a:pPr marL="0" lvl="0" indent="0" algn="l">
              <a:lnSpc>
                <a:spcPts val="5359"/>
              </a:lnSpc>
              <a:spcBef>
                <a:spcPct val="0"/>
              </a:spcBef>
            </a:pPr>
            <a:r>
              <a:rPr lang="en-US" sz="4466" b="1">
                <a:solidFill>
                  <a:srgbClr val="FFFFFF"/>
                </a:solidFill>
                <a:latin typeface="Now Bold"/>
                <a:ea typeface="Now Bold"/>
                <a:cs typeface="Now Bold"/>
                <a:sym typeface="Now Bold"/>
              </a:rPr>
              <a:t>REMARKS THE  PERMITS WORK</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sp>
        <p:nvSpPr>
          <p:cNvPr id="2" name="Freeform 2"/>
          <p:cNvSpPr/>
          <p:nvPr/>
        </p:nvSpPr>
        <p:spPr>
          <a:xfrm>
            <a:off x="-5993373" y="-5458262"/>
            <a:ext cx="10196686" cy="10196686"/>
          </a:xfrm>
          <a:custGeom>
            <a:avLst/>
            <a:gdLst/>
            <a:ahLst/>
            <a:cxnLst/>
            <a:rect l="l" t="t" r="r" b="b"/>
            <a:pathLst>
              <a:path w="10196686" h="10196686">
                <a:moveTo>
                  <a:pt x="0" y="0"/>
                </a:moveTo>
                <a:lnTo>
                  <a:pt x="10196686" y="0"/>
                </a:lnTo>
                <a:lnTo>
                  <a:pt x="10196686" y="10196685"/>
                </a:lnTo>
                <a:lnTo>
                  <a:pt x="0" y="10196685"/>
                </a:lnTo>
                <a:lnTo>
                  <a:pt x="0" y="0"/>
                </a:lnTo>
                <a:close/>
              </a:path>
            </a:pathLst>
          </a:custGeom>
          <a:blipFill>
            <a:blip r:embed="rId2">
              <a:alphaModFix amt="29000"/>
              <a:extLst>
                <a:ext uri="{96DAC541-7B7A-43D3-8B79-37D633B846F1}">
                  <asvg:svgBlip xmlns:asvg="http://schemas.microsoft.com/office/drawing/2016/SVG/main" r:embed="rId3"/>
                </a:ext>
              </a:extLst>
            </a:blip>
            <a:stretch>
              <a:fillRect/>
            </a:stretch>
          </a:blipFill>
        </p:spPr>
      </p:sp>
      <p:sp>
        <p:nvSpPr>
          <p:cNvPr id="3" name="Freeform 3"/>
          <p:cNvSpPr/>
          <p:nvPr/>
        </p:nvSpPr>
        <p:spPr>
          <a:xfrm>
            <a:off x="14697329" y="6667836"/>
            <a:ext cx="8414387" cy="8414387"/>
          </a:xfrm>
          <a:custGeom>
            <a:avLst/>
            <a:gdLst/>
            <a:ahLst/>
            <a:cxnLst/>
            <a:rect l="l" t="t" r="r" b="b"/>
            <a:pathLst>
              <a:path w="8414387" h="8414387">
                <a:moveTo>
                  <a:pt x="0" y="0"/>
                </a:moveTo>
                <a:lnTo>
                  <a:pt x="8414387" y="0"/>
                </a:lnTo>
                <a:lnTo>
                  <a:pt x="8414387" y="8414387"/>
                </a:lnTo>
                <a:lnTo>
                  <a:pt x="0" y="8414387"/>
                </a:lnTo>
                <a:lnTo>
                  <a:pt x="0" y="0"/>
                </a:lnTo>
                <a:close/>
              </a:path>
            </a:pathLst>
          </a:custGeom>
          <a:blipFill>
            <a:blip r:embed="rId4">
              <a:alphaModFix amt="29000"/>
              <a:extLst>
                <a:ext uri="{96DAC541-7B7A-43D3-8B79-37D633B846F1}">
                  <asvg:svgBlip xmlns:asvg="http://schemas.microsoft.com/office/drawing/2016/SVG/main" r:embed="rId5"/>
                </a:ext>
              </a:extLst>
            </a:blip>
            <a:stretch>
              <a:fillRect/>
            </a:stretch>
          </a:blipFill>
        </p:spPr>
      </p:sp>
      <p:sp>
        <p:nvSpPr>
          <p:cNvPr id="4" name="Freeform 4"/>
          <p:cNvSpPr/>
          <p:nvPr/>
        </p:nvSpPr>
        <p:spPr>
          <a:xfrm>
            <a:off x="1827843" y="4366173"/>
            <a:ext cx="14442084" cy="4892127"/>
          </a:xfrm>
          <a:custGeom>
            <a:avLst/>
            <a:gdLst/>
            <a:ahLst/>
            <a:cxnLst/>
            <a:rect l="l" t="t" r="r" b="b"/>
            <a:pathLst>
              <a:path w="14442084" h="4892127">
                <a:moveTo>
                  <a:pt x="0" y="0"/>
                </a:moveTo>
                <a:lnTo>
                  <a:pt x="14442084" y="0"/>
                </a:lnTo>
                <a:lnTo>
                  <a:pt x="14442084" y="4892127"/>
                </a:lnTo>
                <a:lnTo>
                  <a:pt x="0" y="4892127"/>
                </a:lnTo>
                <a:lnTo>
                  <a:pt x="0" y="0"/>
                </a:lnTo>
                <a:close/>
              </a:path>
            </a:pathLst>
          </a:custGeom>
          <a:blipFill>
            <a:blip r:embed="rId6"/>
            <a:stretch>
              <a:fillRect/>
            </a:stretch>
          </a:blipFill>
        </p:spPr>
      </p:sp>
      <p:sp>
        <p:nvSpPr>
          <p:cNvPr id="5" name="TextBox 5"/>
          <p:cNvSpPr txBox="1"/>
          <p:nvPr/>
        </p:nvSpPr>
        <p:spPr>
          <a:xfrm>
            <a:off x="443650" y="1567320"/>
            <a:ext cx="12246030" cy="2601722"/>
          </a:xfrm>
          <a:prstGeom prst="rect">
            <a:avLst/>
          </a:prstGeom>
        </p:spPr>
        <p:txBody>
          <a:bodyPr lIns="0" tIns="0" rIns="0" bIns="0" rtlCol="0" anchor="t">
            <a:spAutoFit/>
          </a:bodyPr>
          <a:lstStyle/>
          <a:p>
            <a:pPr marL="796431" lvl="1" indent="-398216" algn="just">
              <a:lnSpc>
                <a:spcPts val="5090"/>
              </a:lnSpc>
              <a:buFont typeface="Arial"/>
              <a:buChar char="•"/>
            </a:pPr>
            <a:r>
              <a:rPr lang="en-US" sz="3688">
                <a:solidFill>
                  <a:srgbClr val="FFFFFF"/>
                </a:solidFill>
                <a:latin typeface="Times New Roman"/>
                <a:ea typeface="Times New Roman"/>
                <a:cs typeface="Times New Roman"/>
                <a:sym typeface="Times New Roman"/>
              </a:rPr>
              <a:t>T</a:t>
            </a:r>
            <a:r>
              <a:rPr lang="en-US" sz="3688" u="none" strike="noStrike">
                <a:solidFill>
                  <a:srgbClr val="FFFFFF"/>
                </a:solidFill>
                <a:latin typeface="Times New Roman"/>
                <a:ea typeface="Times New Roman"/>
                <a:cs typeface="Times New Roman"/>
                <a:sym typeface="Times New Roman"/>
              </a:rPr>
              <a:t>he remark has been successfully added to the table. </a:t>
            </a:r>
          </a:p>
          <a:p>
            <a:pPr algn="just">
              <a:lnSpc>
                <a:spcPts val="5090"/>
              </a:lnSpc>
            </a:pPr>
            <a:endParaRPr lang="en-US" sz="3688" u="none" strike="noStrike">
              <a:solidFill>
                <a:srgbClr val="FFFFFF"/>
              </a:solidFill>
              <a:latin typeface="Times New Roman"/>
              <a:ea typeface="Times New Roman"/>
              <a:cs typeface="Times New Roman"/>
              <a:sym typeface="Times New Roman"/>
            </a:endParaRPr>
          </a:p>
          <a:p>
            <a:pPr marL="796431" lvl="1" indent="-398216" algn="just">
              <a:lnSpc>
                <a:spcPts val="5090"/>
              </a:lnSpc>
              <a:buFont typeface="Arial"/>
              <a:buChar char="•"/>
            </a:pPr>
            <a:r>
              <a:rPr lang="en-US" sz="3688" u="none" strike="noStrike">
                <a:solidFill>
                  <a:srgbClr val="FFFFFF"/>
                </a:solidFill>
                <a:latin typeface="Times New Roman"/>
                <a:ea typeface="Times New Roman"/>
                <a:cs typeface="Times New Roman"/>
                <a:sym typeface="Times New Roman"/>
              </a:rPr>
              <a:t>After that, if you need to, you can edit, delete, or reply</a:t>
            </a:r>
          </a:p>
          <a:p>
            <a:pPr algn="just">
              <a:lnSpc>
                <a:spcPts val="5090"/>
              </a:lnSpc>
            </a:pPr>
            <a:endParaRPr lang="en-US" sz="3688" u="none" strike="noStrike">
              <a:solidFill>
                <a:srgbClr val="FFFFFF"/>
              </a:solidFill>
              <a:latin typeface="Times New Roman"/>
              <a:ea typeface="Times New Roman"/>
              <a:cs typeface="Times New Roman"/>
              <a:sym typeface="Times New Roman"/>
            </a:endParaRPr>
          </a:p>
        </p:txBody>
      </p:sp>
      <p:sp>
        <p:nvSpPr>
          <p:cNvPr id="6" name="TextBox 6"/>
          <p:cNvSpPr txBox="1"/>
          <p:nvPr/>
        </p:nvSpPr>
        <p:spPr>
          <a:xfrm>
            <a:off x="4203313" y="539822"/>
            <a:ext cx="9108722" cy="683895"/>
          </a:xfrm>
          <a:prstGeom prst="rect">
            <a:avLst/>
          </a:prstGeom>
        </p:spPr>
        <p:txBody>
          <a:bodyPr lIns="0" tIns="0" rIns="0" bIns="0" rtlCol="0" anchor="t">
            <a:spAutoFit/>
          </a:bodyPr>
          <a:lstStyle/>
          <a:p>
            <a:pPr marL="0" lvl="0" indent="0" algn="l">
              <a:lnSpc>
                <a:spcPts val="5359"/>
              </a:lnSpc>
              <a:spcBef>
                <a:spcPct val="0"/>
              </a:spcBef>
            </a:pPr>
            <a:r>
              <a:rPr lang="en-US" sz="4466" b="1">
                <a:solidFill>
                  <a:srgbClr val="FFFFFF"/>
                </a:solidFill>
                <a:latin typeface="Now Bold"/>
                <a:ea typeface="Now Bold"/>
                <a:cs typeface="Now Bold"/>
                <a:sym typeface="Now Bold"/>
              </a:rPr>
              <a:t>REMARKS THE  PERMITS WORK</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sp>
        <p:nvSpPr>
          <p:cNvPr id="2" name="Freeform 2"/>
          <p:cNvSpPr/>
          <p:nvPr/>
        </p:nvSpPr>
        <p:spPr>
          <a:xfrm>
            <a:off x="-5993373" y="-5458262"/>
            <a:ext cx="10196686" cy="10196686"/>
          </a:xfrm>
          <a:custGeom>
            <a:avLst/>
            <a:gdLst/>
            <a:ahLst/>
            <a:cxnLst/>
            <a:rect l="l" t="t" r="r" b="b"/>
            <a:pathLst>
              <a:path w="10196686" h="10196686">
                <a:moveTo>
                  <a:pt x="0" y="0"/>
                </a:moveTo>
                <a:lnTo>
                  <a:pt x="10196686" y="0"/>
                </a:lnTo>
                <a:lnTo>
                  <a:pt x="10196686" y="10196685"/>
                </a:lnTo>
                <a:lnTo>
                  <a:pt x="0" y="10196685"/>
                </a:lnTo>
                <a:lnTo>
                  <a:pt x="0" y="0"/>
                </a:lnTo>
                <a:close/>
              </a:path>
            </a:pathLst>
          </a:custGeom>
          <a:blipFill>
            <a:blip r:embed="rId2">
              <a:alphaModFix amt="29000"/>
              <a:extLst>
                <a:ext uri="{96DAC541-7B7A-43D3-8B79-37D633B846F1}">
                  <asvg:svgBlip xmlns:asvg="http://schemas.microsoft.com/office/drawing/2016/SVG/main" r:embed="rId3"/>
                </a:ext>
              </a:extLst>
            </a:blip>
            <a:stretch>
              <a:fillRect/>
            </a:stretch>
          </a:blipFill>
        </p:spPr>
      </p:sp>
      <p:sp>
        <p:nvSpPr>
          <p:cNvPr id="3" name="Freeform 3"/>
          <p:cNvSpPr/>
          <p:nvPr/>
        </p:nvSpPr>
        <p:spPr>
          <a:xfrm>
            <a:off x="14697329" y="6667836"/>
            <a:ext cx="8414387" cy="8414387"/>
          </a:xfrm>
          <a:custGeom>
            <a:avLst/>
            <a:gdLst/>
            <a:ahLst/>
            <a:cxnLst/>
            <a:rect l="l" t="t" r="r" b="b"/>
            <a:pathLst>
              <a:path w="8414387" h="8414387">
                <a:moveTo>
                  <a:pt x="0" y="0"/>
                </a:moveTo>
                <a:lnTo>
                  <a:pt x="8414387" y="0"/>
                </a:lnTo>
                <a:lnTo>
                  <a:pt x="8414387" y="8414387"/>
                </a:lnTo>
                <a:lnTo>
                  <a:pt x="0" y="8414387"/>
                </a:lnTo>
                <a:lnTo>
                  <a:pt x="0" y="0"/>
                </a:lnTo>
                <a:close/>
              </a:path>
            </a:pathLst>
          </a:custGeom>
          <a:blipFill>
            <a:blip r:embed="rId4">
              <a:alphaModFix amt="29000"/>
              <a:extLst>
                <a:ext uri="{96DAC541-7B7A-43D3-8B79-37D633B846F1}">
                  <asvg:svgBlip xmlns:asvg="http://schemas.microsoft.com/office/drawing/2016/SVG/main" r:embed="rId5"/>
                </a:ext>
              </a:extLst>
            </a:blip>
            <a:stretch>
              <a:fillRect/>
            </a:stretch>
          </a:blipFill>
        </p:spPr>
      </p:sp>
      <p:sp>
        <p:nvSpPr>
          <p:cNvPr id="4" name="Freeform 4"/>
          <p:cNvSpPr/>
          <p:nvPr/>
        </p:nvSpPr>
        <p:spPr>
          <a:xfrm>
            <a:off x="9552340" y="963203"/>
            <a:ext cx="4110247" cy="8129661"/>
          </a:xfrm>
          <a:custGeom>
            <a:avLst/>
            <a:gdLst/>
            <a:ahLst/>
            <a:cxnLst/>
            <a:rect l="l" t="t" r="r" b="b"/>
            <a:pathLst>
              <a:path w="4110247" h="8129661">
                <a:moveTo>
                  <a:pt x="0" y="0"/>
                </a:moveTo>
                <a:lnTo>
                  <a:pt x="4110248" y="0"/>
                </a:lnTo>
                <a:lnTo>
                  <a:pt x="4110248" y="8129660"/>
                </a:lnTo>
                <a:lnTo>
                  <a:pt x="0" y="8129660"/>
                </a:lnTo>
                <a:lnTo>
                  <a:pt x="0" y="0"/>
                </a:lnTo>
                <a:close/>
              </a:path>
            </a:pathLst>
          </a:custGeom>
          <a:blipFill>
            <a:blip r:embed="rId6"/>
            <a:stretch>
              <a:fillRect/>
            </a:stretch>
          </a:blipFill>
        </p:spPr>
      </p:sp>
      <p:sp>
        <p:nvSpPr>
          <p:cNvPr id="5" name="Freeform 5"/>
          <p:cNvSpPr/>
          <p:nvPr/>
        </p:nvSpPr>
        <p:spPr>
          <a:xfrm>
            <a:off x="13881981" y="963203"/>
            <a:ext cx="4064830" cy="8129661"/>
          </a:xfrm>
          <a:custGeom>
            <a:avLst/>
            <a:gdLst/>
            <a:ahLst/>
            <a:cxnLst/>
            <a:rect l="l" t="t" r="r" b="b"/>
            <a:pathLst>
              <a:path w="4064830" h="8129661">
                <a:moveTo>
                  <a:pt x="0" y="0"/>
                </a:moveTo>
                <a:lnTo>
                  <a:pt x="4064831" y="0"/>
                </a:lnTo>
                <a:lnTo>
                  <a:pt x="4064831" y="8129660"/>
                </a:lnTo>
                <a:lnTo>
                  <a:pt x="0" y="8129660"/>
                </a:lnTo>
                <a:lnTo>
                  <a:pt x="0" y="0"/>
                </a:lnTo>
                <a:close/>
              </a:path>
            </a:pathLst>
          </a:custGeom>
          <a:blipFill>
            <a:blip r:embed="rId7"/>
            <a:stretch>
              <a:fillRect/>
            </a:stretch>
          </a:blipFill>
        </p:spPr>
      </p:sp>
      <p:sp>
        <p:nvSpPr>
          <p:cNvPr id="6" name="TextBox 6"/>
          <p:cNvSpPr txBox="1"/>
          <p:nvPr/>
        </p:nvSpPr>
        <p:spPr>
          <a:xfrm>
            <a:off x="152569" y="1786427"/>
            <a:ext cx="8534400" cy="6714146"/>
          </a:xfrm>
          <a:prstGeom prst="rect">
            <a:avLst/>
          </a:prstGeom>
        </p:spPr>
        <p:txBody>
          <a:bodyPr wrap="square" lIns="0" tIns="0" rIns="0" bIns="0" rtlCol="0" anchor="t">
            <a:spAutoFit/>
          </a:bodyPr>
          <a:lstStyle/>
          <a:p>
            <a:pPr marL="691292" lvl="1" indent="-345646" algn="just">
              <a:lnSpc>
                <a:spcPts val="4418"/>
              </a:lnSpc>
              <a:buFont typeface="Arial"/>
              <a:buChar char="•"/>
            </a:pPr>
            <a:r>
              <a:rPr lang="en-US" sz="2800" dirty="0">
                <a:solidFill>
                  <a:srgbClr val="FFFFFF"/>
                </a:solidFill>
                <a:latin typeface="Times New Roman"/>
                <a:ea typeface="Times New Roman"/>
                <a:cs typeface="Times New Roman"/>
                <a:sym typeface="Times New Roman"/>
              </a:rPr>
              <a:t>All</a:t>
            </a:r>
            <a:r>
              <a:rPr lang="en-US" sz="2800" u="none" strike="noStrike" dirty="0">
                <a:solidFill>
                  <a:srgbClr val="FFFFFF"/>
                </a:solidFill>
                <a:latin typeface="Times New Roman"/>
                <a:ea typeface="Times New Roman"/>
                <a:cs typeface="Times New Roman"/>
                <a:sym typeface="Times New Roman"/>
              </a:rPr>
              <a:t> core features available in the desktop version are fully accessible on the mobile app.</a:t>
            </a:r>
          </a:p>
          <a:p>
            <a:pPr marL="691292" lvl="1" indent="-345646" algn="just">
              <a:lnSpc>
                <a:spcPts val="4418"/>
              </a:lnSpc>
              <a:buFont typeface="Arial"/>
              <a:buChar char="•"/>
            </a:pPr>
            <a:r>
              <a:rPr lang="en-US" sz="2800" u="none" strike="noStrike" dirty="0">
                <a:solidFill>
                  <a:srgbClr val="FFFFFF"/>
                </a:solidFill>
                <a:latin typeface="Times New Roman"/>
                <a:ea typeface="Times New Roman"/>
                <a:cs typeface="Times New Roman"/>
                <a:sym typeface="Times New Roman"/>
              </a:rPr>
              <a:t>Users can receive real-time notifications directly on their mobile devices for approvals, updates,</a:t>
            </a:r>
          </a:p>
          <a:p>
            <a:pPr marL="691292" lvl="1" indent="-345646" algn="just">
              <a:lnSpc>
                <a:spcPts val="4418"/>
              </a:lnSpc>
              <a:buFont typeface="Arial"/>
              <a:buChar char="•"/>
            </a:pPr>
            <a:r>
              <a:rPr lang="en-US" sz="2800" u="none" strike="noStrike" dirty="0">
                <a:solidFill>
                  <a:srgbClr val="FFFFFF"/>
                </a:solidFill>
                <a:latin typeface="Times New Roman"/>
                <a:ea typeface="Times New Roman"/>
                <a:cs typeface="Times New Roman"/>
                <a:sym typeface="Times New Roman"/>
              </a:rPr>
              <a:t>Ensures flexibility and on-the-go access to the Permit to Work system anytime, anywhere.</a:t>
            </a:r>
          </a:p>
          <a:p>
            <a:pPr marL="691292" lvl="1" indent="-345646" algn="just">
              <a:lnSpc>
                <a:spcPts val="4418"/>
              </a:lnSpc>
              <a:buFont typeface="Arial"/>
              <a:buChar char="•"/>
            </a:pPr>
            <a:r>
              <a:rPr lang="en-US" sz="2800" u="none" strike="noStrike" dirty="0">
                <a:solidFill>
                  <a:srgbClr val="FFFFFF"/>
                </a:solidFill>
                <a:latin typeface="Times New Roman"/>
                <a:ea typeface="Times New Roman"/>
                <a:cs typeface="Times New Roman"/>
                <a:sym typeface="Times New Roman"/>
              </a:rPr>
              <a:t>Fingerprint authentication is enabled for secure and quick access.</a:t>
            </a:r>
          </a:p>
          <a:p>
            <a:pPr marL="691292" lvl="1" indent="-345646" algn="just">
              <a:lnSpc>
                <a:spcPts val="4418"/>
              </a:lnSpc>
              <a:buFont typeface="Arial"/>
              <a:buChar char="•"/>
            </a:pPr>
            <a:r>
              <a:rPr lang="en-US" sz="2800" u="none" strike="noStrike" dirty="0">
                <a:solidFill>
                  <a:srgbClr val="FFFFFF"/>
                </a:solidFill>
                <a:latin typeface="Times New Roman"/>
                <a:ea typeface="Times New Roman"/>
                <a:cs typeface="Times New Roman"/>
                <a:sym typeface="Times New Roman"/>
              </a:rPr>
              <a:t>Designed for on-the-go convenience without compromising security or control.</a:t>
            </a:r>
          </a:p>
          <a:p>
            <a:pPr algn="just">
              <a:lnSpc>
                <a:spcPts val="4418"/>
              </a:lnSpc>
            </a:pPr>
            <a:endParaRPr lang="en-US" sz="2800" u="none" strike="noStrike" dirty="0">
              <a:solidFill>
                <a:srgbClr val="FFFFFF"/>
              </a:solidFill>
              <a:latin typeface="Times New Roman"/>
              <a:ea typeface="Times New Roman"/>
              <a:cs typeface="Times New Roman"/>
              <a:sym typeface="Times New Roman"/>
            </a:endParaRPr>
          </a:p>
          <a:p>
            <a:pPr algn="just">
              <a:lnSpc>
                <a:spcPts val="4418"/>
              </a:lnSpc>
            </a:pPr>
            <a:endParaRPr lang="en-US" sz="2800" u="none" strike="noStrike" dirty="0">
              <a:solidFill>
                <a:srgbClr val="FFFFFF"/>
              </a:solidFill>
              <a:latin typeface="Times New Roman"/>
              <a:ea typeface="Times New Roman"/>
              <a:cs typeface="Times New Roman"/>
              <a:sym typeface="Times New Roman"/>
            </a:endParaRPr>
          </a:p>
        </p:txBody>
      </p:sp>
      <p:sp>
        <p:nvSpPr>
          <p:cNvPr id="7" name="TextBox 7"/>
          <p:cNvSpPr txBox="1"/>
          <p:nvPr/>
        </p:nvSpPr>
        <p:spPr>
          <a:xfrm>
            <a:off x="2735096" y="344805"/>
            <a:ext cx="5086502" cy="683895"/>
          </a:xfrm>
          <a:prstGeom prst="rect">
            <a:avLst/>
          </a:prstGeom>
        </p:spPr>
        <p:txBody>
          <a:bodyPr lIns="0" tIns="0" rIns="0" bIns="0" rtlCol="0" anchor="t">
            <a:spAutoFit/>
          </a:bodyPr>
          <a:lstStyle/>
          <a:p>
            <a:pPr marL="0" lvl="0" indent="0" algn="l">
              <a:lnSpc>
                <a:spcPts val="5359"/>
              </a:lnSpc>
              <a:spcBef>
                <a:spcPct val="0"/>
              </a:spcBef>
            </a:pPr>
            <a:r>
              <a:rPr lang="en-US" sz="4466" b="1">
                <a:solidFill>
                  <a:srgbClr val="FFFFFF"/>
                </a:solidFill>
                <a:latin typeface="Now Bold"/>
                <a:ea typeface="Now Bold"/>
                <a:cs typeface="Now Bold"/>
                <a:sym typeface="Now Bold"/>
              </a:rPr>
              <a:t>IN MOBILE APP</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sp>
        <p:nvSpPr>
          <p:cNvPr id="2" name="Freeform 2"/>
          <p:cNvSpPr/>
          <p:nvPr/>
        </p:nvSpPr>
        <p:spPr>
          <a:xfrm>
            <a:off x="-5993373" y="-5458262"/>
            <a:ext cx="10196686" cy="10196686"/>
          </a:xfrm>
          <a:custGeom>
            <a:avLst/>
            <a:gdLst/>
            <a:ahLst/>
            <a:cxnLst/>
            <a:rect l="l" t="t" r="r" b="b"/>
            <a:pathLst>
              <a:path w="10196686" h="10196686">
                <a:moveTo>
                  <a:pt x="0" y="0"/>
                </a:moveTo>
                <a:lnTo>
                  <a:pt x="10196686" y="0"/>
                </a:lnTo>
                <a:lnTo>
                  <a:pt x="10196686" y="10196685"/>
                </a:lnTo>
                <a:lnTo>
                  <a:pt x="0" y="10196685"/>
                </a:lnTo>
                <a:lnTo>
                  <a:pt x="0" y="0"/>
                </a:lnTo>
                <a:close/>
              </a:path>
            </a:pathLst>
          </a:custGeom>
          <a:blipFill>
            <a:blip r:embed="rId2">
              <a:alphaModFix amt="29000"/>
              <a:extLst>
                <a:ext uri="{96DAC541-7B7A-43D3-8B79-37D633B846F1}">
                  <asvg:svgBlip xmlns:asvg="http://schemas.microsoft.com/office/drawing/2016/SVG/main" r:embed="rId3"/>
                </a:ext>
              </a:extLst>
            </a:blip>
            <a:stretch>
              <a:fillRect/>
            </a:stretch>
          </a:blipFill>
        </p:spPr>
      </p:sp>
      <p:sp>
        <p:nvSpPr>
          <p:cNvPr id="3" name="Freeform 3"/>
          <p:cNvSpPr/>
          <p:nvPr/>
        </p:nvSpPr>
        <p:spPr>
          <a:xfrm>
            <a:off x="14697329" y="6667836"/>
            <a:ext cx="8414387" cy="8414387"/>
          </a:xfrm>
          <a:custGeom>
            <a:avLst/>
            <a:gdLst/>
            <a:ahLst/>
            <a:cxnLst/>
            <a:rect l="l" t="t" r="r" b="b"/>
            <a:pathLst>
              <a:path w="8414387" h="8414387">
                <a:moveTo>
                  <a:pt x="0" y="0"/>
                </a:moveTo>
                <a:lnTo>
                  <a:pt x="8414387" y="0"/>
                </a:lnTo>
                <a:lnTo>
                  <a:pt x="8414387" y="8414387"/>
                </a:lnTo>
                <a:lnTo>
                  <a:pt x="0" y="8414387"/>
                </a:lnTo>
                <a:lnTo>
                  <a:pt x="0" y="0"/>
                </a:lnTo>
                <a:close/>
              </a:path>
            </a:pathLst>
          </a:custGeom>
          <a:blipFill>
            <a:blip r:embed="rId4">
              <a:alphaModFix amt="29000"/>
              <a:extLst>
                <a:ext uri="{96DAC541-7B7A-43D3-8B79-37D633B846F1}">
                  <asvg:svgBlip xmlns:asvg="http://schemas.microsoft.com/office/drawing/2016/SVG/main" r:embed="rId5"/>
                </a:ext>
              </a:extLst>
            </a:blip>
            <a:stretch>
              <a:fillRect/>
            </a:stretch>
          </a:blipFill>
        </p:spPr>
      </p:sp>
      <p:sp>
        <p:nvSpPr>
          <p:cNvPr id="4" name="Freeform 4"/>
          <p:cNvSpPr/>
          <p:nvPr/>
        </p:nvSpPr>
        <p:spPr>
          <a:xfrm>
            <a:off x="4910432" y="1798271"/>
            <a:ext cx="3832770" cy="7665541"/>
          </a:xfrm>
          <a:custGeom>
            <a:avLst/>
            <a:gdLst/>
            <a:ahLst/>
            <a:cxnLst/>
            <a:rect l="l" t="t" r="r" b="b"/>
            <a:pathLst>
              <a:path w="3832770" h="7665541">
                <a:moveTo>
                  <a:pt x="0" y="0"/>
                </a:moveTo>
                <a:lnTo>
                  <a:pt x="3832770" y="0"/>
                </a:lnTo>
                <a:lnTo>
                  <a:pt x="3832770" y="7665541"/>
                </a:lnTo>
                <a:lnTo>
                  <a:pt x="0" y="7665541"/>
                </a:lnTo>
                <a:lnTo>
                  <a:pt x="0" y="0"/>
                </a:lnTo>
                <a:close/>
              </a:path>
            </a:pathLst>
          </a:custGeom>
          <a:blipFill>
            <a:blip r:embed="rId6"/>
            <a:stretch>
              <a:fillRect/>
            </a:stretch>
          </a:blipFill>
        </p:spPr>
      </p:sp>
      <p:sp>
        <p:nvSpPr>
          <p:cNvPr id="5" name="Freeform 5"/>
          <p:cNvSpPr/>
          <p:nvPr/>
        </p:nvSpPr>
        <p:spPr>
          <a:xfrm>
            <a:off x="9450321" y="1944534"/>
            <a:ext cx="3832770" cy="7665541"/>
          </a:xfrm>
          <a:custGeom>
            <a:avLst/>
            <a:gdLst/>
            <a:ahLst/>
            <a:cxnLst/>
            <a:rect l="l" t="t" r="r" b="b"/>
            <a:pathLst>
              <a:path w="3832770" h="7665541">
                <a:moveTo>
                  <a:pt x="0" y="0"/>
                </a:moveTo>
                <a:lnTo>
                  <a:pt x="3832770" y="0"/>
                </a:lnTo>
                <a:lnTo>
                  <a:pt x="3832770" y="7665541"/>
                </a:lnTo>
                <a:lnTo>
                  <a:pt x="0" y="7665541"/>
                </a:lnTo>
                <a:lnTo>
                  <a:pt x="0" y="0"/>
                </a:lnTo>
                <a:close/>
              </a:path>
            </a:pathLst>
          </a:custGeom>
          <a:blipFill>
            <a:blip r:embed="rId7"/>
            <a:stretch>
              <a:fillRect/>
            </a:stretch>
          </a:blipFill>
        </p:spPr>
      </p:sp>
      <p:sp>
        <p:nvSpPr>
          <p:cNvPr id="6" name="Freeform 6"/>
          <p:cNvSpPr/>
          <p:nvPr/>
        </p:nvSpPr>
        <p:spPr>
          <a:xfrm>
            <a:off x="13828767" y="1944534"/>
            <a:ext cx="3832770" cy="7665541"/>
          </a:xfrm>
          <a:custGeom>
            <a:avLst/>
            <a:gdLst/>
            <a:ahLst/>
            <a:cxnLst/>
            <a:rect l="l" t="t" r="r" b="b"/>
            <a:pathLst>
              <a:path w="3832770" h="7665541">
                <a:moveTo>
                  <a:pt x="0" y="0"/>
                </a:moveTo>
                <a:lnTo>
                  <a:pt x="3832770" y="0"/>
                </a:lnTo>
                <a:lnTo>
                  <a:pt x="3832770" y="7665541"/>
                </a:lnTo>
                <a:lnTo>
                  <a:pt x="0" y="7665541"/>
                </a:lnTo>
                <a:lnTo>
                  <a:pt x="0" y="0"/>
                </a:lnTo>
                <a:close/>
              </a:path>
            </a:pathLst>
          </a:custGeom>
          <a:blipFill>
            <a:blip r:embed="rId8"/>
            <a:stretch>
              <a:fillRect/>
            </a:stretch>
          </a:blipFill>
        </p:spPr>
      </p:sp>
      <p:sp>
        <p:nvSpPr>
          <p:cNvPr id="7" name="Freeform 7"/>
          <p:cNvSpPr/>
          <p:nvPr/>
        </p:nvSpPr>
        <p:spPr>
          <a:xfrm>
            <a:off x="370543" y="1798271"/>
            <a:ext cx="3832770" cy="7665541"/>
          </a:xfrm>
          <a:custGeom>
            <a:avLst/>
            <a:gdLst/>
            <a:ahLst/>
            <a:cxnLst/>
            <a:rect l="l" t="t" r="r" b="b"/>
            <a:pathLst>
              <a:path w="3832770" h="7665541">
                <a:moveTo>
                  <a:pt x="0" y="0"/>
                </a:moveTo>
                <a:lnTo>
                  <a:pt x="3832770" y="0"/>
                </a:lnTo>
                <a:lnTo>
                  <a:pt x="3832770" y="7665541"/>
                </a:lnTo>
                <a:lnTo>
                  <a:pt x="0" y="7665541"/>
                </a:lnTo>
                <a:lnTo>
                  <a:pt x="0" y="0"/>
                </a:lnTo>
                <a:close/>
              </a:path>
            </a:pathLst>
          </a:custGeom>
          <a:blipFill>
            <a:blip r:embed="rId9"/>
            <a:stretch>
              <a:fillRect/>
            </a:stretch>
          </a:blipFill>
        </p:spPr>
      </p:sp>
      <p:sp>
        <p:nvSpPr>
          <p:cNvPr id="8" name="TextBox 8"/>
          <p:cNvSpPr txBox="1"/>
          <p:nvPr/>
        </p:nvSpPr>
        <p:spPr>
          <a:xfrm>
            <a:off x="4751758" y="305689"/>
            <a:ext cx="8784483" cy="723011"/>
          </a:xfrm>
          <a:prstGeom prst="rect">
            <a:avLst/>
          </a:prstGeom>
        </p:spPr>
        <p:txBody>
          <a:bodyPr lIns="0" tIns="0" rIns="0" bIns="0" rtlCol="0" anchor="t">
            <a:spAutoFit/>
          </a:bodyPr>
          <a:lstStyle/>
          <a:p>
            <a:pPr algn="just">
              <a:lnSpc>
                <a:spcPts val="5228"/>
              </a:lnSpc>
            </a:pPr>
            <a:r>
              <a:rPr lang="en-US" sz="3788">
                <a:solidFill>
                  <a:srgbClr val="FFFFFF"/>
                </a:solidFill>
                <a:latin typeface="Times New Roman"/>
                <a:ea typeface="Times New Roman"/>
                <a:cs typeface="Times New Roman"/>
                <a:sym typeface="Times New Roman"/>
              </a:rPr>
              <a:t>Some of the screenshots of the mobile app</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sp>
        <p:nvSpPr>
          <p:cNvPr id="2" name="Freeform 2"/>
          <p:cNvSpPr/>
          <p:nvPr/>
        </p:nvSpPr>
        <p:spPr>
          <a:xfrm>
            <a:off x="-5993373" y="-5458262"/>
            <a:ext cx="10196686" cy="10196686"/>
          </a:xfrm>
          <a:custGeom>
            <a:avLst/>
            <a:gdLst/>
            <a:ahLst/>
            <a:cxnLst/>
            <a:rect l="l" t="t" r="r" b="b"/>
            <a:pathLst>
              <a:path w="10196686" h="10196686">
                <a:moveTo>
                  <a:pt x="0" y="0"/>
                </a:moveTo>
                <a:lnTo>
                  <a:pt x="10196686" y="0"/>
                </a:lnTo>
                <a:lnTo>
                  <a:pt x="10196686" y="10196685"/>
                </a:lnTo>
                <a:lnTo>
                  <a:pt x="0" y="10196685"/>
                </a:lnTo>
                <a:lnTo>
                  <a:pt x="0" y="0"/>
                </a:lnTo>
                <a:close/>
              </a:path>
            </a:pathLst>
          </a:custGeom>
          <a:blipFill>
            <a:blip r:embed="rId2">
              <a:alphaModFix amt="29000"/>
              <a:extLst>
                <a:ext uri="{96DAC541-7B7A-43D3-8B79-37D633B846F1}">
                  <asvg:svgBlip xmlns:asvg="http://schemas.microsoft.com/office/drawing/2016/SVG/main" r:embed="rId3"/>
                </a:ext>
              </a:extLst>
            </a:blip>
            <a:stretch>
              <a:fillRect/>
            </a:stretch>
          </a:blipFill>
        </p:spPr>
      </p:sp>
      <p:sp>
        <p:nvSpPr>
          <p:cNvPr id="3" name="Freeform 3"/>
          <p:cNvSpPr/>
          <p:nvPr/>
        </p:nvSpPr>
        <p:spPr>
          <a:xfrm>
            <a:off x="14697329" y="6667836"/>
            <a:ext cx="8414387" cy="8414387"/>
          </a:xfrm>
          <a:custGeom>
            <a:avLst/>
            <a:gdLst/>
            <a:ahLst/>
            <a:cxnLst/>
            <a:rect l="l" t="t" r="r" b="b"/>
            <a:pathLst>
              <a:path w="8414387" h="8414387">
                <a:moveTo>
                  <a:pt x="0" y="0"/>
                </a:moveTo>
                <a:lnTo>
                  <a:pt x="8414387" y="0"/>
                </a:lnTo>
                <a:lnTo>
                  <a:pt x="8414387" y="8414387"/>
                </a:lnTo>
                <a:lnTo>
                  <a:pt x="0" y="8414387"/>
                </a:lnTo>
                <a:lnTo>
                  <a:pt x="0" y="0"/>
                </a:lnTo>
                <a:close/>
              </a:path>
            </a:pathLst>
          </a:custGeom>
          <a:blipFill>
            <a:blip r:embed="rId4">
              <a:alphaModFix amt="29000"/>
              <a:extLst>
                <a:ext uri="{96DAC541-7B7A-43D3-8B79-37D633B846F1}">
                  <asvg:svgBlip xmlns:asvg="http://schemas.microsoft.com/office/drawing/2016/SVG/main" r:embed="rId5"/>
                </a:ext>
              </a:extLst>
            </a:blip>
            <a:stretch>
              <a:fillRect/>
            </a:stretch>
          </a:blipFill>
        </p:spPr>
      </p:sp>
      <p:sp>
        <p:nvSpPr>
          <p:cNvPr id="4" name="Freeform 4"/>
          <p:cNvSpPr/>
          <p:nvPr/>
        </p:nvSpPr>
        <p:spPr>
          <a:xfrm>
            <a:off x="11724995" y="1592759"/>
            <a:ext cx="3832770" cy="7665541"/>
          </a:xfrm>
          <a:custGeom>
            <a:avLst/>
            <a:gdLst/>
            <a:ahLst/>
            <a:cxnLst/>
            <a:rect l="l" t="t" r="r" b="b"/>
            <a:pathLst>
              <a:path w="3832770" h="7665541">
                <a:moveTo>
                  <a:pt x="0" y="0"/>
                </a:moveTo>
                <a:lnTo>
                  <a:pt x="3832771" y="0"/>
                </a:lnTo>
                <a:lnTo>
                  <a:pt x="3832771" y="7665541"/>
                </a:lnTo>
                <a:lnTo>
                  <a:pt x="0" y="7665541"/>
                </a:lnTo>
                <a:lnTo>
                  <a:pt x="0" y="0"/>
                </a:lnTo>
                <a:close/>
              </a:path>
            </a:pathLst>
          </a:custGeom>
          <a:blipFill>
            <a:blip r:embed="rId6"/>
            <a:stretch>
              <a:fillRect/>
            </a:stretch>
          </a:blipFill>
        </p:spPr>
      </p:sp>
      <p:sp>
        <p:nvSpPr>
          <p:cNvPr id="5" name="Freeform 5"/>
          <p:cNvSpPr/>
          <p:nvPr/>
        </p:nvSpPr>
        <p:spPr>
          <a:xfrm>
            <a:off x="6478353" y="1592759"/>
            <a:ext cx="3832770" cy="7665541"/>
          </a:xfrm>
          <a:custGeom>
            <a:avLst/>
            <a:gdLst/>
            <a:ahLst/>
            <a:cxnLst/>
            <a:rect l="l" t="t" r="r" b="b"/>
            <a:pathLst>
              <a:path w="3832770" h="7665541">
                <a:moveTo>
                  <a:pt x="0" y="0"/>
                </a:moveTo>
                <a:lnTo>
                  <a:pt x="3832771" y="0"/>
                </a:lnTo>
                <a:lnTo>
                  <a:pt x="3832771" y="7665541"/>
                </a:lnTo>
                <a:lnTo>
                  <a:pt x="0" y="7665541"/>
                </a:lnTo>
                <a:lnTo>
                  <a:pt x="0" y="0"/>
                </a:lnTo>
                <a:close/>
              </a:path>
            </a:pathLst>
          </a:custGeom>
          <a:blipFill>
            <a:blip r:embed="rId7"/>
            <a:stretch>
              <a:fillRect/>
            </a:stretch>
          </a:blipFill>
        </p:spPr>
      </p:sp>
      <p:sp>
        <p:nvSpPr>
          <p:cNvPr id="6" name="Freeform 6"/>
          <p:cNvSpPr/>
          <p:nvPr/>
        </p:nvSpPr>
        <p:spPr>
          <a:xfrm>
            <a:off x="1694015" y="1592759"/>
            <a:ext cx="3832770" cy="7665541"/>
          </a:xfrm>
          <a:custGeom>
            <a:avLst/>
            <a:gdLst/>
            <a:ahLst/>
            <a:cxnLst/>
            <a:rect l="l" t="t" r="r" b="b"/>
            <a:pathLst>
              <a:path w="3832770" h="7665541">
                <a:moveTo>
                  <a:pt x="0" y="0"/>
                </a:moveTo>
                <a:lnTo>
                  <a:pt x="3832770" y="0"/>
                </a:lnTo>
                <a:lnTo>
                  <a:pt x="3832770" y="7665541"/>
                </a:lnTo>
                <a:lnTo>
                  <a:pt x="0" y="7665541"/>
                </a:lnTo>
                <a:lnTo>
                  <a:pt x="0" y="0"/>
                </a:lnTo>
                <a:close/>
              </a:path>
            </a:pathLst>
          </a:custGeom>
          <a:blipFill>
            <a:blip r:embed="rId8"/>
            <a:stretch>
              <a:fillRect/>
            </a:stretch>
          </a:blipFill>
        </p:spPr>
      </p:sp>
      <p:sp>
        <p:nvSpPr>
          <p:cNvPr id="7" name="TextBox 7"/>
          <p:cNvSpPr txBox="1"/>
          <p:nvPr/>
        </p:nvSpPr>
        <p:spPr>
          <a:xfrm>
            <a:off x="4203313" y="305689"/>
            <a:ext cx="8784483" cy="723011"/>
          </a:xfrm>
          <a:prstGeom prst="rect">
            <a:avLst/>
          </a:prstGeom>
        </p:spPr>
        <p:txBody>
          <a:bodyPr lIns="0" tIns="0" rIns="0" bIns="0" rtlCol="0" anchor="t">
            <a:spAutoFit/>
          </a:bodyPr>
          <a:lstStyle/>
          <a:p>
            <a:pPr algn="just">
              <a:lnSpc>
                <a:spcPts val="5228"/>
              </a:lnSpc>
            </a:pPr>
            <a:r>
              <a:rPr lang="en-US" sz="3788">
                <a:solidFill>
                  <a:srgbClr val="FFFFFF"/>
                </a:solidFill>
                <a:latin typeface="Times New Roman"/>
                <a:ea typeface="Times New Roman"/>
                <a:cs typeface="Times New Roman"/>
                <a:sym typeface="Times New Roman"/>
              </a:rPr>
              <a:t>Some of the screenshots of the mobile app</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sp>
        <p:nvSpPr>
          <p:cNvPr id="2" name="Freeform 2"/>
          <p:cNvSpPr/>
          <p:nvPr/>
        </p:nvSpPr>
        <p:spPr>
          <a:xfrm>
            <a:off x="16683520" y="1590911"/>
            <a:ext cx="2651835" cy="2651835"/>
          </a:xfrm>
          <a:custGeom>
            <a:avLst/>
            <a:gdLst/>
            <a:ahLst/>
            <a:cxnLst/>
            <a:rect l="l" t="t" r="r" b="b"/>
            <a:pathLst>
              <a:path w="2651835" h="2651835">
                <a:moveTo>
                  <a:pt x="0" y="0"/>
                </a:moveTo>
                <a:lnTo>
                  <a:pt x="2651835" y="0"/>
                </a:lnTo>
                <a:lnTo>
                  <a:pt x="2651835" y="2651835"/>
                </a:lnTo>
                <a:lnTo>
                  <a:pt x="0" y="2651835"/>
                </a:lnTo>
                <a:lnTo>
                  <a:pt x="0" y="0"/>
                </a:lnTo>
                <a:close/>
              </a:path>
            </a:pathLst>
          </a:custGeom>
          <a:blipFill>
            <a:blip r:embed="rId2">
              <a:alphaModFix amt="20999"/>
              <a:extLst>
                <a:ext uri="{96DAC541-7B7A-43D3-8B79-37D633B846F1}">
                  <asvg:svgBlip xmlns:asvg="http://schemas.microsoft.com/office/drawing/2016/SVG/main" r:embed="rId3"/>
                </a:ext>
              </a:extLst>
            </a:blip>
            <a:stretch>
              <a:fillRect/>
            </a:stretch>
          </a:blipFill>
        </p:spPr>
      </p:sp>
      <p:grpSp>
        <p:nvGrpSpPr>
          <p:cNvPr id="3" name="Group 3"/>
          <p:cNvGrpSpPr>
            <a:grpSpLocks noChangeAspect="1"/>
          </p:cNvGrpSpPr>
          <p:nvPr/>
        </p:nvGrpSpPr>
        <p:grpSpPr>
          <a:xfrm>
            <a:off x="11620333" y="3164637"/>
            <a:ext cx="7650679" cy="7650679"/>
            <a:chOff x="0" y="0"/>
            <a:chExt cx="3331210" cy="3331210"/>
          </a:xfrm>
        </p:grpSpPr>
        <p:sp>
          <p:nvSpPr>
            <p:cNvPr id="4" name="Freeform 4"/>
            <p:cNvSpPr/>
            <p:nvPr/>
          </p:nvSpPr>
          <p:spPr>
            <a:xfrm>
              <a:off x="0" y="0"/>
              <a:ext cx="3331210" cy="3331210"/>
            </a:xfrm>
            <a:custGeom>
              <a:avLst/>
              <a:gdLst/>
              <a:ahLst/>
              <a:cxnLst/>
              <a:rect l="l" t="t" r="r" b="b"/>
              <a:pathLst>
                <a:path w="3331210" h="3331210">
                  <a:moveTo>
                    <a:pt x="3331210" y="3331210"/>
                  </a:moveTo>
                  <a:lnTo>
                    <a:pt x="0" y="3331210"/>
                  </a:lnTo>
                  <a:cubicBezTo>
                    <a:pt x="0" y="1490980"/>
                    <a:pt x="1490980" y="0"/>
                    <a:pt x="3331210" y="0"/>
                  </a:cubicBezTo>
                  <a:lnTo>
                    <a:pt x="3331210" y="3331210"/>
                  </a:lnTo>
                  <a:close/>
                </a:path>
              </a:pathLst>
            </a:custGeom>
            <a:blipFill>
              <a:blip r:embed="rId4"/>
              <a:stretch>
                <a:fillRect l="-25000" r="-25000"/>
              </a:stretch>
            </a:blipFill>
          </p:spPr>
        </p:sp>
      </p:grpSp>
      <p:sp>
        <p:nvSpPr>
          <p:cNvPr id="5" name="TextBox 5"/>
          <p:cNvSpPr txBox="1"/>
          <p:nvPr/>
        </p:nvSpPr>
        <p:spPr>
          <a:xfrm>
            <a:off x="2109251" y="3586471"/>
            <a:ext cx="9364819" cy="2552228"/>
          </a:xfrm>
          <a:prstGeom prst="rect">
            <a:avLst/>
          </a:prstGeom>
        </p:spPr>
        <p:txBody>
          <a:bodyPr lIns="0" tIns="0" rIns="0" bIns="0" rtlCol="0" anchor="t">
            <a:spAutoFit/>
          </a:bodyPr>
          <a:lstStyle/>
          <a:p>
            <a:pPr marL="0" lvl="0" indent="0" algn="l">
              <a:lnSpc>
                <a:spcPts val="5099"/>
              </a:lnSpc>
              <a:spcBef>
                <a:spcPct val="0"/>
              </a:spcBef>
            </a:pPr>
            <a:r>
              <a:rPr lang="en-US" sz="3695" b="1">
                <a:solidFill>
                  <a:srgbClr val="4BD1FB"/>
                </a:solidFill>
                <a:latin typeface="DM Sans Bold"/>
                <a:ea typeface="DM Sans Bold"/>
                <a:cs typeface="DM Sans Bold"/>
                <a:sym typeface="DM Sans Bold"/>
              </a:rPr>
              <a:t>We appreciate your engagement and look forward to your feedback on the PTW system. For any inquiries, please reach out to our support team.</a:t>
            </a:r>
          </a:p>
        </p:txBody>
      </p:sp>
      <p:sp>
        <p:nvSpPr>
          <p:cNvPr id="6" name="TextBox 6"/>
          <p:cNvSpPr txBox="1"/>
          <p:nvPr/>
        </p:nvSpPr>
        <p:spPr>
          <a:xfrm>
            <a:off x="2109251" y="510798"/>
            <a:ext cx="10434893" cy="2653840"/>
          </a:xfrm>
          <a:prstGeom prst="rect">
            <a:avLst/>
          </a:prstGeom>
        </p:spPr>
        <p:txBody>
          <a:bodyPr lIns="0" tIns="0" rIns="0" bIns="0" rtlCol="0" anchor="t">
            <a:spAutoFit/>
          </a:bodyPr>
          <a:lstStyle/>
          <a:p>
            <a:pPr marL="0" lvl="0" indent="0" algn="l">
              <a:lnSpc>
                <a:spcPts val="10543"/>
              </a:lnSpc>
            </a:pPr>
            <a:r>
              <a:rPr lang="en-US" sz="7530" b="1" spc="459">
                <a:solidFill>
                  <a:srgbClr val="FFFFFF"/>
                </a:solidFill>
                <a:latin typeface="Now Bold"/>
                <a:ea typeface="Now Bold"/>
                <a:cs typeface="Now Bold"/>
                <a:sym typeface="Now Bold"/>
              </a:rPr>
              <a:t>Thank You for Engaging With Us</a:t>
            </a:r>
          </a:p>
        </p:txBody>
      </p:sp>
      <p:sp>
        <p:nvSpPr>
          <p:cNvPr id="7" name="Freeform 7"/>
          <p:cNvSpPr/>
          <p:nvPr/>
        </p:nvSpPr>
        <p:spPr>
          <a:xfrm>
            <a:off x="2264153" y="6653048"/>
            <a:ext cx="673858" cy="673858"/>
          </a:xfrm>
          <a:custGeom>
            <a:avLst/>
            <a:gdLst/>
            <a:ahLst/>
            <a:cxnLst/>
            <a:rect l="l" t="t" r="r" b="b"/>
            <a:pathLst>
              <a:path w="673858" h="673858">
                <a:moveTo>
                  <a:pt x="0" y="0"/>
                </a:moveTo>
                <a:lnTo>
                  <a:pt x="673858" y="0"/>
                </a:lnTo>
                <a:lnTo>
                  <a:pt x="673858" y="673858"/>
                </a:lnTo>
                <a:lnTo>
                  <a:pt x="0" y="67385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8" name="Freeform 8"/>
          <p:cNvSpPr/>
          <p:nvPr/>
        </p:nvSpPr>
        <p:spPr>
          <a:xfrm>
            <a:off x="2255514" y="7632127"/>
            <a:ext cx="682497" cy="682497"/>
          </a:xfrm>
          <a:custGeom>
            <a:avLst/>
            <a:gdLst/>
            <a:ahLst/>
            <a:cxnLst/>
            <a:rect l="l" t="t" r="r" b="b"/>
            <a:pathLst>
              <a:path w="682497" h="682497">
                <a:moveTo>
                  <a:pt x="0" y="0"/>
                </a:moveTo>
                <a:lnTo>
                  <a:pt x="682497" y="0"/>
                </a:lnTo>
                <a:lnTo>
                  <a:pt x="682497" y="682497"/>
                </a:lnTo>
                <a:lnTo>
                  <a:pt x="0" y="68249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9" name="TextBox 9"/>
          <p:cNvSpPr txBox="1"/>
          <p:nvPr/>
        </p:nvSpPr>
        <p:spPr>
          <a:xfrm>
            <a:off x="3101701" y="7755632"/>
            <a:ext cx="5437025" cy="435488"/>
          </a:xfrm>
          <a:prstGeom prst="rect">
            <a:avLst/>
          </a:prstGeom>
        </p:spPr>
        <p:txBody>
          <a:bodyPr lIns="0" tIns="0" rIns="0" bIns="0" rtlCol="0" anchor="t">
            <a:spAutoFit/>
          </a:bodyPr>
          <a:lstStyle/>
          <a:p>
            <a:pPr marL="0" lvl="0" indent="0" algn="l">
              <a:lnSpc>
                <a:spcPts val="3449"/>
              </a:lnSpc>
              <a:spcBef>
                <a:spcPct val="0"/>
              </a:spcBef>
            </a:pPr>
            <a:r>
              <a:rPr lang="en-US" sz="2874" spc="143">
                <a:solidFill>
                  <a:srgbClr val="FFFBFB"/>
                </a:solidFill>
                <a:latin typeface="DM Sans"/>
                <a:ea typeface="DM Sans"/>
                <a:cs typeface="DM Sans"/>
                <a:sym typeface="DM Sans"/>
              </a:rPr>
              <a:t>info@pitinfotech.com</a:t>
            </a:r>
          </a:p>
        </p:txBody>
      </p:sp>
      <p:sp>
        <p:nvSpPr>
          <p:cNvPr id="10" name="TextBox 10"/>
          <p:cNvSpPr txBox="1"/>
          <p:nvPr/>
        </p:nvSpPr>
        <p:spPr>
          <a:xfrm>
            <a:off x="3101701" y="6804122"/>
            <a:ext cx="3081187" cy="435488"/>
          </a:xfrm>
          <a:prstGeom prst="rect">
            <a:avLst/>
          </a:prstGeom>
        </p:spPr>
        <p:txBody>
          <a:bodyPr lIns="0" tIns="0" rIns="0" bIns="0" rtlCol="0" anchor="t">
            <a:spAutoFit/>
          </a:bodyPr>
          <a:lstStyle/>
          <a:p>
            <a:pPr marL="0" lvl="0" indent="0" algn="l">
              <a:lnSpc>
                <a:spcPts val="3449"/>
              </a:lnSpc>
              <a:spcBef>
                <a:spcPct val="0"/>
              </a:spcBef>
            </a:pPr>
            <a:r>
              <a:rPr lang="en-US" sz="2874" spc="143">
                <a:solidFill>
                  <a:srgbClr val="FFFBFB"/>
                </a:solidFill>
                <a:latin typeface="DM Sans"/>
                <a:ea typeface="DM Sans"/>
                <a:cs typeface="DM Sans"/>
                <a:sym typeface="DM Sans"/>
              </a:rPr>
              <a:t>+91 9043371538</a:t>
            </a:r>
          </a:p>
        </p:txBody>
      </p:sp>
      <p:sp>
        <p:nvSpPr>
          <p:cNvPr id="11" name="Freeform 11"/>
          <p:cNvSpPr/>
          <p:nvPr/>
        </p:nvSpPr>
        <p:spPr>
          <a:xfrm>
            <a:off x="-789475" y="-570381"/>
            <a:ext cx="2651835" cy="2651835"/>
          </a:xfrm>
          <a:custGeom>
            <a:avLst/>
            <a:gdLst/>
            <a:ahLst/>
            <a:cxnLst/>
            <a:rect l="l" t="t" r="r" b="b"/>
            <a:pathLst>
              <a:path w="2651835" h="2651835">
                <a:moveTo>
                  <a:pt x="0" y="0"/>
                </a:moveTo>
                <a:lnTo>
                  <a:pt x="2651836" y="0"/>
                </a:lnTo>
                <a:lnTo>
                  <a:pt x="2651836" y="2651835"/>
                </a:lnTo>
                <a:lnTo>
                  <a:pt x="0" y="2651835"/>
                </a:lnTo>
                <a:lnTo>
                  <a:pt x="0" y="0"/>
                </a:lnTo>
                <a:close/>
              </a:path>
            </a:pathLst>
          </a:custGeom>
          <a:blipFill>
            <a:blip r:embed="rId2">
              <a:alphaModFix amt="20999"/>
              <a:extLst>
                <a:ext uri="{96DAC541-7B7A-43D3-8B79-37D633B846F1}">
                  <asvg:svgBlip xmlns:asvg="http://schemas.microsoft.com/office/drawing/2016/SVG/main" r:embed="rId3"/>
                </a:ext>
              </a:extLst>
            </a:blip>
            <a:stretch>
              <a:fillRect/>
            </a:stretch>
          </a:blipFill>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sp>
        <p:nvSpPr>
          <p:cNvPr id="2" name="Freeform 2"/>
          <p:cNvSpPr/>
          <p:nvPr/>
        </p:nvSpPr>
        <p:spPr>
          <a:xfrm>
            <a:off x="-5993373" y="-5458262"/>
            <a:ext cx="10196686" cy="10196686"/>
          </a:xfrm>
          <a:custGeom>
            <a:avLst/>
            <a:gdLst/>
            <a:ahLst/>
            <a:cxnLst/>
            <a:rect l="l" t="t" r="r" b="b"/>
            <a:pathLst>
              <a:path w="10196686" h="10196686">
                <a:moveTo>
                  <a:pt x="0" y="0"/>
                </a:moveTo>
                <a:lnTo>
                  <a:pt x="10196686" y="0"/>
                </a:lnTo>
                <a:lnTo>
                  <a:pt x="10196686" y="10196685"/>
                </a:lnTo>
                <a:lnTo>
                  <a:pt x="0" y="10196685"/>
                </a:lnTo>
                <a:lnTo>
                  <a:pt x="0" y="0"/>
                </a:lnTo>
                <a:close/>
              </a:path>
            </a:pathLst>
          </a:custGeom>
          <a:blipFill>
            <a:blip r:embed="rId2">
              <a:alphaModFix amt="29000"/>
              <a:extLst>
                <a:ext uri="{96DAC541-7B7A-43D3-8B79-37D633B846F1}">
                  <asvg:svgBlip xmlns:asvg="http://schemas.microsoft.com/office/drawing/2016/SVG/main" r:embed="rId3"/>
                </a:ext>
              </a:extLst>
            </a:blip>
            <a:stretch>
              <a:fillRect/>
            </a:stretch>
          </a:blipFill>
        </p:spPr>
      </p:sp>
      <p:sp>
        <p:nvSpPr>
          <p:cNvPr id="3" name="Freeform 3"/>
          <p:cNvSpPr/>
          <p:nvPr/>
        </p:nvSpPr>
        <p:spPr>
          <a:xfrm>
            <a:off x="14697329" y="6667836"/>
            <a:ext cx="8414387" cy="8414387"/>
          </a:xfrm>
          <a:custGeom>
            <a:avLst/>
            <a:gdLst/>
            <a:ahLst/>
            <a:cxnLst/>
            <a:rect l="l" t="t" r="r" b="b"/>
            <a:pathLst>
              <a:path w="8414387" h="8414387">
                <a:moveTo>
                  <a:pt x="0" y="0"/>
                </a:moveTo>
                <a:lnTo>
                  <a:pt x="8414387" y="0"/>
                </a:lnTo>
                <a:lnTo>
                  <a:pt x="8414387" y="8414387"/>
                </a:lnTo>
                <a:lnTo>
                  <a:pt x="0" y="8414387"/>
                </a:lnTo>
                <a:lnTo>
                  <a:pt x="0" y="0"/>
                </a:lnTo>
                <a:close/>
              </a:path>
            </a:pathLst>
          </a:custGeom>
          <a:blipFill>
            <a:blip r:embed="rId4">
              <a:alphaModFix amt="29000"/>
              <a:extLst>
                <a:ext uri="{96DAC541-7B7A-43D3-8B79-37D633B846F1}">
                  <asvg:svgBlip xmlns:asvg="http://schemas.microsoft.com/office/drawing/2016/SVG/main" r:embed="rId5"/>
                </a:ext>
              </a:extLst>
            </a:blip>
            <a:stretch>
              <a:fillRect/>
            </a:stretch>
          </a:blipFill>
        </p:spPr>
      </p:sp>
      <p:sp>
        <p:nvSpPr>
          <p:cNvPr id="4" name="Freeform 4"/>
          <p:cNvSpPr/>
          <p:nvPr/>
        </p:nvSpPr>
        <p:spPr>
          <a:xfrm>
            <a:off x="9426118" y="1759760"/>
            <a:ext cx="6773269" cy="8008166"/>
          </a:xfrm>
          <a:custGeom>
            <a:avLst/>
            <a:gdLst/>
            <a:ahLst/>
            <a:cxnLst/>
            <a:rect l="l" t="t" r="r" b="b"/>
            <a:pathLst>
              <a:path w="6773269" h="8008166">
                <a:moveTo>
                  <a:pt x="0" y="0"/>
                </a:moveTo>
                <a:lnTo>
                  <a:pt x="6773269" y="0"/>
                </a:lnTo>
                <a:lnTo>
                  <a:pt x="6773269" y="8008166"/>
                </a:lnTo>
                <a:lnTo>
                  <a:pt x="0" y="8008166"/>
                </a:lnTo>
                <a:lnTo>
                  <a:pt x="0" y="0"/>
                </a:lnTo>
                <a:close/>
              </a:path>
            </a:pathLst>
          </a:custGeom>
          <a:blipFill>
            <a:blip r:embed="rId6"/>
            <a:stretch>
              <a:fillRect l="-4233" t="-4564" r="-274"/>
            </a:stretch>
          </a:blipFill>
        </p:spPr>
      </p:sp>
      <p:sp>
        <p:nvSpPr>
          <p:cNvPr id="5" name="TextBox 5"/>
          <p:cNvSpPr txBox="1"/>
          <p:nvPr/>
        </p:nvSpPr>
        <p:spPr>
          <a:xfrm>
            <a:off x="1320522" y="1019175"/>
            <a:ext cx="2882790" cy="740585"/>
          </a:xfrm>
          <a:prstGeom prst="rect">
            <a:avLst/>
          </a:prstGeom>
        </p:spPr>
        <p:txBody>
          <a:bodyPr lIns="0" tIns="0" rIns="0" bIns="0" rtlCol="0" anchor="t">
            <a:spAutoFit/>
          </a:bodyPr>
          <a:lstStyle/>
          <a:p>
            <a:pPr marL="0" lvl="0" indent="0" algn="l">
              <a:lnSpc>
                <a:spcPts val="5719"/>
              </a:lnSpc>
              <a:spcBef>
                <a:spcPct val="0"/>
              </a:spcBef>
            </a:pPr>
            <a:r>
              <a:rPr lang="en-US" sz="4766" b="1">
                <a:solidFill>
                  <a:srgbClr val="FFFFFF"/>
                </a:solidFill>
                <a:latin typeface="Now Bold"/>
                <a:ea typeface="Now Bold"/>
                <a:cs typeface="Now Bold"/>
                <a:sym typeface="Now Bold"/>
              </a:rPr>
              <a:t> PERMITS</a:t>
            </a:r>
          </a:p>
        </p:txBody>
      </p:sp>
      <p:sp>
        <p:nvSpPr>
          <p:cNvPr id="6" name="TextBox 6"/>
          <p:cNvSpPr txBox="1"/>
          <p:nvPr/>
        </p:nvSpPr>
        <p:spPr>
          <a:xfrm>
            <a:off x="1727447" y="3074493"/>
            <a:ext cx="6135568" cy="5920613"/>
          </a:xfrm>
          <a:prstGeom prst="rect">
            <a:avLst/>
          </a:prstGeom>
        </p:spPr>
        <p:txBody>
          <a:bodyPr lIns="0" tIns="0" rIns="0" bIns="0" rtlCol="0" anchor="t">
            <a:spAutoFit/>
          </a:bodyPr>
          <a:lstStyle/>
          <a:p>
            <a:pPr marL="0" lvl="0" indent="0" algn="just">
              <a:lnSpc>
                <a:spcPts val="4262"/>
              </a:lnSpc>
              <a:spcBef>
                <a:spcPct val="0"/>
              </a:spcBef>
            </a:pPr>
            <a:r>
              <a:rPr lang="en-US" sz="3088">
                <a:solidFill>
                  <a:srgbClr val="FFFFFF"/>
                </a:solidFill>
                <a:latin typeface="Times New Roman"/>
                <a:ea typeface="Times New Roman"/>
                <a:cs typeface="Times New Roman"/>
                <a:sym typeface="Times New Roman"/>
              </a:rPr>
              <a:t>A P</a:t>
            </a:r>
            <a:r>
              <a:rPr lang="en-US" sz="3088" u="none" strike="noStrike">
                <a:solidFill>
                  <a:srgbClr val="FFFFFF"/>
                </a:solidFill>
                <a:latin typeface="Times New Roman"/>
                <a:ea typeface="Times New Roman"/>
                <a:cs typeface="Times New Roman"/>
                <a:sym typeface="Times New Roman"/>
              </a:rPr>
              <a:t>ermit to Work (PTW) system is a formal, documented procedure used in workplaces—especially in high-risk industries like oil &amp; gas, construction, and manufacturing—to control hazardous work activities. Its main purpose is to ensure safety by assessing risks and implementing necessary precautions before starting any potentially dangerous task.</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sp>
        <p:nvSpPr>
          <p:cNvPr id="2" name="Freeform 2"/>
          <p:cNvSpPr/>
          <p:nvPr/>
        </p:nvSpPr>
        <p:spPr>
          <a:xfrm>
            <a:off x="-5993373" y="-5458262"/>
            <a:ext cx="10196686" cy="10196686"/>
          </a:xfrm>
          <a:custGeom>
            <a:avLst/>
            <a:gdLst/>
            <a:ahLst/>
            <a:cxnLst/>
            <a:rect l="l" t="t" r="r" b="b"/>
            <a:pathLst>
              <a:path w="10196686" h="10196686">
                <a:moveTo>
                  <a:pt x="0" y="0"/>
                </a:moveTo>
                <a:lnTo>
                  <a:pt x="10196686" y="0"/>
                </a:lnTo>
                <a:lnTo>
                  <a:pt x="10196686" y="10196685"/>
                </a:lnTo>
                <a:lnTo>
                  <a:pt x="0" y="10196685"/>
                </a:lnTo>
                <a:lnTo>
                  <a:pt x="0" y="0"/>
                </a:lnTo>
                <a:close/>
              </a:path>
            </a:pathLst>
          </a:custGeom>
          <a:blipFill>
            <a:blip r:embed="rId2">
              <a:alphaModFix amt="29000"/>
              <a:extLst>
                <a:ext uri="{96DAC541-7B7A-43D3-8B79-37D633B846F1}">
                  <asvg:svgBlip xmlns:asvg="http://schemas.microsoft.com/office/drawing/2016/SVG/main" r:embed="rId3"/>
                </a:ext>
              </a:extLst>
            </a:blip>
            <a:stretch>
              <a:fillRect/>
            </a:stretch>
          </a:blipFill>
        </p:spPr>
      </p:sp>
      <p:sp>
        <p:nvSpPr>
          <p:cNvPr id="3" name="Freeform 3"/>
          <p:cNvSpPr/>
          <p:nvPr/>
        </p:nvSpPr>
        <p:spPr>
          <a:xfrm>
            <a:off x="14697329" y="6667836"/>
            <a:ext cx="8414387" cy="8414387"/>
          </a:xfrm>
          <a:custGeom>
            <a:avLst/>
            <a:gdLst/>
            <a:ahLst/>
            <a:cxnLst/>
            <a:rect l="l" t="t" r="r" b="b"/>
            <a:pathLst>
              <a:path w="8414387" h="8414387">
                <a:moveTo>
                  <a:pt x="0" y="0"/>
                </a:moveTo>
                <a:lnTo>
                  <a:pt x="8414387" y="0"/>
                </a:lnTo>
                <a:lnTo>
                  <a:pt x="8414387" y="8414387"/>
                </a:lnTo>
                <a:lnTo>
                  <a:pt x="0" y="8414387"/>
                </a:lnTo>
                <a:lnTo>
                  <a:pt x="0" y="0"/>
                </a:lnTo>
                <a:close/>
              </a:path>
            </a:pathLst>
          </a:custGeom>
          <a:blipFill>
            <a:blip r:embed="rId4">
              <a:alphaModFix amt="29000"/>
              <a:extLst>
                <a:ext uri="{96DAC541-7B7A-43D3-8B79-37D633B846F1}">
                  <asvg:svgBlip xmlns:asvg="http://schemas.microsoft.com/office/drawing/2016/SVG/main" r:embed="rId5"/>
                </a:ext>
              </a:extLst>
            </a:blip>
            <a:stretch>
              <a:fillRect/>
            </a:stretch>
          </a:blipFill>
        </p:spPr>
      </p:sp>
      <p:sp>
        <p:nvSpPr>
          <p:cNvPr id="4" name="Freeform 4"/>
          <p:cNvSpPr/>
          <p:nvPr/>
        </p:nvSpPr>
        <p:spPr>
          <a:xfrm>
            <a:off x="1325225" y="4738423"/>
            <a:ext cx="14911322" cy="4967998"/>
          </a:xfrm>
          <a:custGeom>
            <a:avLst/>
            <a:gdLst/>
            <a:ahLst/>
            <a:cxnLst/>
            <a:rect l="l" t="t" r="r" b="b"/>
            <a:pathLst>
              <a:path w="14911322" h="4967998">
                <a:moveTo>
                  <a:pt x="0" y="0"/>
                </a:moveTo>
                <a:lnTo>
                  <a:pt x="14911322" y="0"/>
                </a:lnTo>
                <a:lnTo>
                  <a:pt x="14911322" y="4967999"/>
                </a:lnTo>
                <a:lnTo>
                  <a:pt x="0" y="4967999"/>
                </a:lnTo>
                <a:lnTo>
                  <a:pt x="0" y="0"/>
                </a:lnTo>
                <a:close/>
              </a:path>
            </a:pathLst>
          </a:custGeom>
          <a:blipFill>
            <a:blip r:embed="rId6"/>
            <a:stretch>
              <a:fillRect t="-13343" b="-19713"/>
            </a:stretch>
          </a:blipFill>
        </p:spPr>
      </p:sp>
      <p:sp>
        <p:nvSpPr>
          <p:cNvPr id="5" name="TextBox 5"/>
          <p:cNvSpPr txBox="1"/>
          <p:nvPr/>
        </p:nvSpPr>
        <p:spPr>
          <a:xfrm>
            <a:off x="6583801" y="653645"/>
            <a:ext cx="4394170" cy="740585"/>
          </a:xfrm>
          <a:prstGeom prst="rect">
            <a:avLst/>
          </a:prstGeom>
        </p:spPr>
        <p:txBody>
          <a:bodyPr lIns="0" tIns="0" rIns="0" bIns="0" rtlCol="0" anchor="t">
            <a:spAutoFit/>
          </a:bodyPr>
          <a:lstStyle/>
          <a:p>
            <a:pPr marL="0" lvl="0" indent="0" algn="l">
              <a:lnSpc>
                <a:spcPts val="5719"/>
              </a:lnSpc>
              <a:spcBef>
                <a:spcPct val="0"/>
              </a:spcBef>
            </a:pPr>
            <a:r>
              <a:rPr lang="en-US" sz="4766" b="1">
                <a:solidFill>
                  <a:srgbClr val="FFFFFF"/>
                </a:solidFill>
                <a:latin typeface="Now Bold"/>
                <a:ea typeface="Now Bold"/>
                <a:cs typeface="Now Bold"/>
                <a:sym typeface="Now Bold"/>
              </a:rPr>
              <a:t> MY  PERMITS</a:t>
            </a:r>
          </a:p>
        </p:txBody>
      </p:sp>
      <p:sp>
        <p:nvSpPr>
          <p:cNvPr id="6" name="TextBox 6"/>
          <p:cNvSpPr txBox="1"/>
          <p:nvPr/>
        </p:nvSpPr>
        <p:spPr>
          <a:xfrm>
            <a:off x="1776202" y="1538737"/>
            <a:ext cx="14009369" cy="2906141"/>
          </a:xfrm>
          <a:prstGeom prst="rect">
            <a:avLst/>
          </a:prstGeom>
        </p:spPr>
        <p:txBody>
          <a:bodyPr lIns="0" tIns="0" rIns="0" bIns="0" rtlCol="0" anchor="t">
            <a:spAutoFit/>
          </a:bodyPr>
          <a:lstStyle/>
          <a:p>
            <a:pPr marL="0" lvl="0" indent="0" algn="just">
              <a:lnSpc>
                <a:spcPts val="4538"/>
              </a:lnSpc>
              <a:spcBef>
                <a:spcPct val="0"/>
              </a:spcBef>
            </a:pPr>
            <a:r>
              <a:rPr lang="en-US" sz="3288">
                <a:solidFill>
                  <a:srgbClr val="FFFFFF"/>
                </a:solidFill>
                <a:latin typeface="Times New Roman"/>
                <a:ea typeface="Times New Roman"/>
                <a:cs typeface="Times New Roman"/>
                <a:sym typeface="Times New Roman"/>
              </a:rPr>
              <a:t>A P</a:t>
            </a:r>
            <a:r>
              <a:rPr lang="en-US" sz="3288" u="none" strike="noStrike">
                <a:solidFill>
                  <a:srgbClr val="FFFFFF"/>
                </a:solidFill>
                <a:latin typeface="Times New Roman"/>
                <a:ea typeface="Times New Roman"/>
                <a:cs typeface="Times New Roman"/>
                <a:sym typeface="Times New Roman"/>
              </a:rPr>
              <a:t>ermit is a documented authorization that grants permission to perform specific tasks or activities under predefined safety and operational conditions. It serves as a control measure to ensure that all necessary precautions, hazard identifications, and approvals are in place before work begins, especially for high-risk or non-routine jobs.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sp>
        <p:nvSpPr>
          <p:cNvPr id="2" name="Freeform 2"/>
          <p:cNvSpPr/>
          <p:nvPr/>
        </p:nvSpPr>
        <p:spPr>
          <a:xfrm>
            <a:off x="-5993373" y="-5458262"/>
            <a:ext cx="10196686" cy="10196686"/>
          </a:xfrm>
          <a:custGeom>
            <a:avLst/>
            <a:gdLst/>
            <a:ahLst/>
            <a:cxnLst/>
            <a:rect l="l" t="t" r="r" b="b"/>
            <a:pathLst>
              <a:path w="10196686" h="10196686">
                <a:moveTo>
                  <a:pt x="0" y="0"/>
                </a:moveTo>
                <a:lnTo>
                  <a:pt x="10196686" y="0"/>
                </a:lnTo>
                <a:lnTo>
                  <a:pt x="10196686" y="10196685"/>
                </a:lnTo>
                <a:lnTo>
                  <a:pt x="0" y="10196685"/>
                </a:lnTo>
                <a:lnTo>
                  <a:pt x="0" y="0"/>
                </a:lnTo>
                <a:close/>
              </a:path>
            </a:pathLst>
          </a:custGeom>
          <a:blipFill>
            <a:blip r:embed="rId2">
              <a:alphaModFix amt="29000"/>
              <a:extLst>
                <a:ext uri="{96DAC541-7B7A-43D3-8B79-37D633B846F1}">
                  <asvg:svgBlip xmlns:asvg="http://schemas.microsoft.com/office/drawing/2016/SVG/main" r:embed="rId3"/>
                </a:ext>
              </a:extLst>
            </a:blip>
            <a:stretch>
              <a:fillRect/>
            </a:stretch>
          </a:blipFill>
        </p:spPr>
      </p:sp>
      <p:sp>
        <p:nvSpPr>
          <p:cNvPr id="3" name="Freeform 3"/>
          <p:cNvSpPr/>
          <p:nvPr/>
        </p:nvSpPr>
        <p:spPr>
          <a:xfrm>
            <a:off x="14697329" y="6667836"/>
            <a:ext cx="8414387" cy="8414387"/>
          </a:xfrm>
          <a:custGeom>
            <a:avLst/>
            <a:gdLst/>
            <a:ahLst/>
            <a:cxnLst/>
            <a:rect l="l" t="t" r="r" b="b"/>
            <a:pathLst>
              <a:path w="8414387" h="8414387">
                <a:moveTo>
                  <a:pt x="0" y="0"/>
                </a:moveTo>
                <a:lnTo>
                  <a:pt x="8414387" y="0"/>
                </a:lnTo>
                <a:lnTo>
                  <a:pt x="8414387" y="8414387"/>
                </a:lnTo>
                <a:lnTo>
                  <a:pt x="0" y="8414387"/>
                </a:lnTo>
                <a:lnTo>
                  <a:pt x="0" y="0"/>
                </a:lnTo>
                <a:close/>
              </a:path>
            </a:pathLst>
          </a:custGeom>
          <a:blipFill>
            <a:blip r:embed="rId4">
              <a:alphaModFix amt="29000"/>
              <a:extLst>
                <a:ext uri="{96DAC541-7B7A-43D3-8B79-37D633B846F1}">
                  <asvg:svgBlip xmlns:asvg="http://schemas.microsoft.com/office/drawing/2016/SVG/main" r:embed="rId5"/>
                </a:ext>
              </a:extLst>
            </a:blip>
            <a:stretch>
              <a:fillRect/>
            </a:stretch>
          </a:blipFill>
        </p:spPr>
      </p:sp>
      <p:sp>
        <p:nvSpPr>
          <p:cNvPr id="4" name="Freeform 4"/>
          <p:cNvSpPr/>
          <p:nvPr/>
        </p:nvSpPr>
        <p:spPr>
          <a:xfrm>
            <a:off x="1676994" y="4168652"/>
            <a:ext cx="14207784" cy="5100811"/>
          </a:xfrm>
          <a:custGeom>
            <a:avLst/>
            <a:gdLst/>
            <a:ahLst/>
            <a:cxnLst/>
            <a:rect l="l" t="t" r="r" b="b"/>
            <a:pathLst>
              <a:path w="14207784" h="5100811">
                <a:moveTo>
                  <a:pt x="0" y="0"/>
                </a:moveTo>
                <a:lnTo>
                  <a:pt x="14207784" y="0"/>
                </a:lnTo>
                <a:lnTo>
                  <a:pt x="14207784" y="5100811"/>
                </a:lnTo>
                <a:lnTo>
                  <a:pt x="0" y="5100811"/>
                </a:lnTo>
                <a:lnTo>
                  <a:pt x="0" y="0"/>
                </a:lnTo>
                <a:close/>
              </a:path>
            </a:pathLst>
          </a:custGeom>
          <a:blipFill>
            <a:blip r:embed="rId6"/>
            <a:stretch>
              <a:fillRect l="-1312" r="-1312" b="-5713"/>
            </a:stretch>
          </a:blipFill>
        </p:spPr>
      </p:sp>
      <p:sp>
        <p:nvSpPr>
          <p:cNvPr id="5" name="TextBox 5"/>
          <p:cNvSpPr txBox="1"/>
          <p:nvPr/>
        </p:nvSpPr>
        <p:spPr>
          <a:xfrm>
            <a:off x="3962401" y="626702"/>
            <a:ext cx="10591800" cy="740585"/>
          </a:xfrm>
          <a:prstGeom prst="rect">
            <a:avLst/>
          </a:prstGeom>
        </p:spPr>
        <p:txBody>
          <a:bodyPr wrap="square" lIns="0" tIns="0" rIns="0" bIns="0" rtlCol="0" anchor="t">
            <a:spAutoFit/>
          </a:bodyPr>
          <a:lstStyle/>
          <a:p>
            <a:pPr marL="0" lvl="0" indent="0" algn="l">
              <a:lnSpc>
                <a:spcPts val="5719"/>
              </a:lnSpc>
              <a:spcBef>
                <a:spcPct val="0"/>
              </a:spcBef>
            </a:pPr>
            <a:r>
              <a:rPr lang="en-US" sz="4766" b="1" dirty="0">
                <a:solidFill>
                  <a:srgbClr val="FFFFFF"/>
                </a:solidFill>
                <a:latin typeface="Now Bold"/>
                <a:ea typeface="Now Bold"/>
                <a:cs typeface="Now Bold"/>
                <a:sym typeface="Now Bold"/>
              </a:rPr>
              <a:t>RESPONSIBLE  PERMITS</a:t>
            </a:r>
          </a:p>
        </p:txBody>
      </p:sp>
      <p:sp>
        <p:nvSpPr>
          <p:cNvPr id="6" name="TextBox 6"/>
          <p:cNvSpPr txBox="1"/>
          <p:nvPr/>
        </p:nvSpPr>
        <p:spPr>
          <a:xfrm>
            <a:off x="1776202" y="1538737"/>
            <a:ext cx="14009369" cy="2334641"/>
          </a:xfrm>
          <a:prstGeom prst="rect">
            <a:avLst/>
          </a:prstGeom>
        </p:spPr>
        <p:txBody>
          <a:bodyPr lIns="0" tIns="0" rIns="0" bIns="0" rtlCol="0" anchor="t">
            <a:spAutoFit/>
          </a:bodyPr>
          <a:lstStyle/>
          <a:p>
            <a:pPr marL="0" lvl="0" indent="0" algn="just">
              <a:lnSpc>
                <a:spcPts val="4538"/>
              </a:lnSpc>
              <a:spcBef>
                <a:spcPct val="0"/>
              </a:spcBef>
            </a:pPr>
            <a:r>
              <a:rPr lang="en-US" sz="3288">
                <a:solidFill>
                  <a:srgbClr val="FFFFFF"/>
                </a:solidFill>
                <a:latin typeface="Times New Roman"/>
                <a:ea typeface="Times New Roman"/>
                <a:cs typeface="Times New Roman"/>
                <a:sym typeface="Times New Roman"/>
              </a:rPr>
              <a:t>A Responsible P</a:t>
            </a:r>
            <a:r>
              <a:rPr lang="en-US" sz="3288" u="none" strike="noStrike">
                <a:solidFill>
                  <a:srgbClr val="FFFFFF"/>
                </a:solidFill>
                <a:latin typeface="Times New Roman"/>
                <a:ea typeface="Times New Roman"/>
                <a:cs typeface="Times New Roman"/>
                <a:sym typeface="Times New Roman"/>
              </a:rPr>
              <a:t>ermit refers to a work permit issued under the supervision of a designated responsible person, such as a supervisor or permit issuer, who ensures that all safety requirements, risk assessments, and work conditions are properly reviewed and enforced before and during the activity.</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sp>
        <p:nvSpPr>
          <p:cNvPr id="2" name="Freeform 2"/>
          <p:cNvSpPr/>
          <p:nvPr/>
        </p:nvSpPr>
        <p:spPr>
          <a:xfrm>
            <a:off x="-5993373" y="-5458262"/>
            <a:ext cx="10196686" cy="10196686"/>
          </a:xfrm>
          <a:custGeom>
            <a:avLst/>
            <a:gdLst/>
            <a:ahLst/>
            <a:cxnLst/>
            <a:rect l="l" t="t" r="r" b="b"/>
            <a:pathLst>
              <a:path w="10196686" h="10196686">
                <a:moveTo>
                  <a:pt x="0" y="0"/>
                </a:moveTo>
                <a:lnTo>
                  <a:pt x="10196686" y="0"/>
                </a:lnTo>
                <a:lnTo>
                  <a:pt x="10196686" y="10196685"/>
                </a:lnTo>
                <a:lnTo>
                  <a:pt x="0" y="10196685"/>
                </a:lnTo>
                <a:lnTo>
                  <a:pt x="0" y="0"/>
                </a:lnTo>
                <a:close/>
              </a:path>
            </a:pathLst>
          </a:custGeom>
          <a:blipFill>
            <a:blip r:embed="rId2">
              <a:alphaModFix amt="29000"/>
              <a:extLst>
                <a:ext uri="{96DAC541-7B7A-43D3-8B79-37D633B846F1}">
                  <asvg:svgBlip xmlns:asvg="http://schemas.microsoft.com/office/drawing/2016/SVG/main" r:embed="rId3"/>
                </a:ext>
              </a:extLst>
            </a:blip>
            <a:stretch>
              <a:fillRect/>
            </a:stretch>
          </a:blipFill>
        </p:spPr>
      </p:sp>
      <p:sp>
        <p:nvSpPr>
          <p:cNvPr id="3" name="Freeform 3"/>
          <p:cNvSpPr/>
          <p:nvPr/>
        </p:nvSpPr>
        <p:spPr>
          <a:xfrm>
            <a:off x="14697329" y="6667836"/>
            <a:ext cx="8414387" cy="8414387"/>
          </a:xfrm>
          <a:custGeom>
            <a:avLst/>
            <a:gdLst/>
            <a:ahLst/>
            <a:cxnLst/>
            <a:rect l="l" t="t" r="r" b="b"/>
            <a:pathLst>
              <a:path w="8414387" h="8414387">
                <a:moveTo>
                  <a:pt x="0" y="0"/>
                </a:moveTo>
                <a:lnTo>
                  <a:pt x="8414387" y="0"/>
                </a:lnTo>
                <a:lnTo>
                  <a:pt x="8414387" y="8414387"/>
                </a:lnTo>
                <a:lnTo>
                  <a:pt x="0" y="8414387"/>
                </a:lnTo>
                <a:lnTo>
                  <a:pt x="0" y="0"/>
                </a:lnTo>
                <a:close/>
              </a:path>
            </a:pathLst>
          </a:custGeom>
          <a:blipFill>
            <a:blip r:embed="rId4">
              <a:alphaModFix amt="29000"/>
              <a:extLst>
                <a:ext uri="{96DAC541-7B7A-43D3-8B79-37D633B846F1}">
                  <asvg:svgBlip xmlns:asvg="http://schemas.microsoft.com/office/drawing/2016/SVG/main" r:embed="rId5"/>
                </a:ext>
              </a:extLst>
            </a:blip>
            <a:stretch>
              <a:fillRect/>
            </a:stretch>
          </a:blipFill>
        </p:spPr>
      </p:sp>
      <p:sp>
        <p:nvSpPr>
          <p:cNvPr id="4" name="Freeform 4"/>
          <p:cNvSpPr/>
          <p:nvPr/>
        </p:nvSpPr>
        <p:spPr>
          <a:xfrm>
            <a:off x="1416601" y="4444183"/>
            <a:ext cx="14040927" cy="4814117"/>
          </a:xfrm>
          <a:custGeom>
            <a:avLst/>
            <a:gdLst/>
            <a:ahLst/>
            <a:cxnLst/>
            <a:rect l="l" t="t" r="r" b="b"/>
            <a:pathLst>
              <a:path w="14040927" h="4814117">
                <a:moveTo>
                  <a:pt x="0" y="0"/>
                </a:moveTo>
                <a:lnTo>
                  <a:pt x="14040927" y="0"/>
                </a:lnTo>
                <a:lnTo>
                  <a:pt x="14040927" y="4814117"/>
                </a:lnTo>
                <a:lnTo>
                  <a:pt x="0" y="4814117"/>
                </a:lnTo>
                <a:lnTo>
                  <a:pt x="0" y="0"/>
                </a:lnTo>
                <a:close/>
              </a:path>
            </a:pathLst>
          </a:custGeom>
          <a:blipFill>
            <a:blip r:embed="rId6"/>
            <a:stretch>
              <a:fillRect t="-3333" b="-3333"/>
            </a:stretch>
          </a:blipFill>
        </p:spPr>
      </p:sp>
      <p:sp>
        <p:nvSpPr>
          <p:cNvPr id="5" name="TextBox 5"/>
          <p:cNvSpPr txBox="1"/>
          <p:nvPr/>
        </p:nvSpPr>
        <p:spPr>
          <a:xfrm>
            <a:off x="6430278" y="653645"/>
            <a:ext cx="4866771" cy="740585"/>
          </a:xfrm>
          <a:prstGeom prst="rect">
            <a:avLst/>
          </a:prstGeom>
        </p:spPr>
        <p:txBody>
          <a:bodyPr lIns="0" tIns="0" rIns="0" bIns="0" rtlCol="0" anchor="t">
            <a:spAutoFit/>
          </a:bodyPr>
          <a:lstStyle/>
          <a:p>
            <a:pPr marL="0" lvl="0" indent="0" algn="l">
              <a:lnSpc>
                <a:spcPts val="5719"/>
              </a:lnSpc>
              <a:spcBef>
                <a:spcPct val="0"/>
              </a:spcBef>
            </a:pPr>
            <a:r>
              <a:rPr lang="en-US" sz="4766" b="1">
                <a:solidFill>
                  <a:srgbClr val="FFFFFF"/>
                </a:solidFill>
                <a:latin typeface="Now Bold"/>
                <a:ea typeface="Now Bold"/>
                <a:cs typeface="Now Bold"/>
                <a:sym typeface="Now Bold"/>
              </a:rPr>
              <a:t>DEPT  PERMITS</a:t>
            </a:r>
          </a:p>
        </p:txBody>
      </p:sp>
      <p:sp>
        <p:nvSpPr>
          <p:cNvPr id="6" name="TextBox 6"/>
          <p:cNvSpPr txBox="1"/>
          <p:nvPr/>
        </p:nvSpPr>
        <p:spPr>
          <a:xfrm>
            <a:off x="1028700" y="1538737"/>
            <a:ext cx="15488184" cy="3402584"/>
          </a:xfrm>
          <a:prstGeom prst="rect">
            <a:avLst/>
          </a:prstGeom>
        </p:spPr>
        <p:txBody>
          <a:bodyPr lIns="0" tIns="0" rIns="0" bIns="0" rtlCol="0" anchor="t">
            <a:spAutoFit/>
          </a:bodyPr>
          <a:lstStyle/>
          <a:p>
            <a:pPr marL="0" lvl="0" indent="0" algn="just">
              <a:lnSpc>
                <a:spcPts val="4400"/>
              </a:lnSpc>
              <a:spcBef>
                <a:spcPct val="0"/>
              </a:spcBef>
            </a:pPr>
            <a:r>
              <a:rPr lang="en-US" sz="3188">
                <a:solidFill>
                  <a:srgbClr val="FFFFFF"/>
                </a:solidFill>
                <a:latin typeface="Times New Roman"/>
                <a:ea typeface="Times New Roman"/>
                <a:cs typeface="Times New Roman"/>
                <a:sym typeface="Times New Roman"/>
              </a:rPr>
              <a:t>A Department P</a:t>
            </a:r>
            <a:r>
              <a:rPr lang="en-US" sz="3188" u="none" strike="noStrike">
                <a:solidFill>
                  <a:srgbClr val="FFFFFF"/>
                </a:solidFill>
                <a:latin typeface="Times New Roman"/>
                <a:ea typeface="Times New Roman"/>
                <a:cs typeface="Times New Roman"/>
                <a:sym typeface="Times New Roman"/>
              </a:rPr>
              <a:t>ermit is a formal approval issued by a specific department, granting permission to carry out particular tasks, work activities, or equipment use within its area of responsibility. It ensures that departmental safety protocols, operational requirements, and risk controls are reviewed and authorized before the work begins.</a:t>
            </a:r>
          </a:p>
          <a:p>
            <a:pPr marL="0" lvl="0" indent="0" algn="just">
              <a:lnSpc>
                <a:spcPts val="4538"/>
              </a:lnSpc>
              <a:spcBef>
                <a:spcPct val="0"/>
              </a:spcBef>
            </a:pPr>
            <a:endParaRPr lang="en-US" sz="3188" u="none" strike="noStrike">
              <a:solidFill>
                <a:srgbClr val="FFFFFF"/>
              </a:solidFill>
              <a:latin typeface="Times New Roman"/>
              <a:ea typeface="Times New Roman"/>
              <a:cs typeface="Times New Roman"/>
              <a:sym typeface="Times New Roman"/>
            </a:endParaRPr>
          </a:p>
          <a:p>
            <a:pPr marL="0" lvl="0" indent="0" algn="just">
              <a:lnSpc>
                <a:spcPts val="4538"/>
              </a:lnSpc>
              <a:spcBef>
                <a:spcPct val="0"/>
              </a:spcBef>
            </a:pPr>
            <a:endParaRPr lang="en-US" sz="3188" u="none" strike="noStrike">
              <a:solidFill>
                <a:srgbClr val="FFFFFF"/>
              </a:solidFill>
              <a:latin typeface="Times New Roman"/>
              <a:ea typeface="Times New Roman"/>
              <a:cs typeface="Times New Roman"/>
              <a:sym typeface="Times New Roman"/>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sp>
        <p:nvSpPr>
          <p:cNvPr id="2" name="Freeform 2"/>
          <p:cNvSpPr/>
          <p:nvPr/>
        </p:nvSpPr>
        <p:spPr>
          <a:xfrm>
            <a:off x="-5993373" y="-5458262"/>
            <a:ext cx="10196686" cy="10196686"/>
          </a:xfrm>
          <a:custGeom>
            <a:avLst/>
            <a:gdLst/>
            <a:ahLst/>
            <a:cxnLst/>
            <a:rect l="l" t="t" r="r" b="b"/>
            <a:pathLst>
              <a:path w="10196686" h="10196686">
                <a:moveTo>
                  <a:pt x="0" y="0"/>
                </a:moveTo>
                <a:lnTo>
                  <a:pt x="10196686" y="0"/>
                </a:lnTo>
                <a:lnTo>
                  <a:pt x="10196686" y="10196685"/>
                </a:lnTo>
                <a:lnTo>
                  <a:pt x="0" y="10196685"/>
                </a:lnTo>
                <a:lnTo>
                  <a:pt x="0" y="0"/>
                </a:lnTo>
                <a:close/>
              </a:path>
            </a:pathLst>
          </a:custGeom>
          <a:blipFill>
            <a:blip r:embed="rId2">
              <a:alphaModFix amt="29000"/>
              <a:extLst>
                <a:ext uri="{96DAC541-7B7A-43D3-8B79-37D633B846F1}">
                  <asvg:svgBlip xmlns:asvg="http://schemas.microsoft.com/office/drawing/2016/SVG/main" r:embed="rId3"/>
                </a:ext>
              </a:extLst>
            </a:blip>
            <a:stretch>
              <a:fillRect/>
            </a:stretch>
          </a:blipFill>
        </p:spPr>
      </p:sp>
      <p:sp>
        <p:nvSpPr>
          <p:cNvPr id="3" name="Freeform 3"/>
          <p:cNvSpPr/>
          <p:nvPr/>
        </p:nvSpPr>
        <p:spPr>
          <a:xfrm>
            <a:off x="14697329" y="6667836"/>
            <a:ext cx="8414387" cy="8414387"/>
          </a:xfrm>
          <a:custGeom>
            <a:avLst/>
            <a:gdLst/>
            <a:ahLst/>
            <a:cxnLst/>
            <a:rect l="l" t="t" r="r" b="b"/>
            <a:pathLst>
              <a:path w="8414387" h="8414387">
                <a:moveTo>
                  <a:pt x="0" y="0"/>
                </a:moveTo>
                <a:lnTo>
                  <a:pt x="8414387" y="0"/>
                </a:lnTo>
                <a:lnTo>
                  <a:pt x="8414387" y="8414387"/>
                </a:lnTo>
                <a:lnTo>
                  <a:pt x="0" y="8414387"/>
                </a:lnTo>
                <a:lnTo>
                  <a:pt x="0" y="0"/>
                </a:lnTo>
                <a:close/>
              </a:path>
            </a:pathLst>
          </a:custGeom>
          <a:blipFill>
            <a:blip r:embed="rId4">
              <a:alphaModFix amt="29000"/>
              <a:extLst>
                <a:ext uri="{96DAC541-7B7A-43D3-8B79-37D633B846F1}">
                  <asvg:svgBlip xmlns:asvg="http://schemas.microsoft.com/office/drawing/2016/SVG/main" r:embed="rId5"/>
                </a:ext>
              </a:extLst>
            </a:blip>
            <a:stretch>
              <a:fillRect/>
            </a:stretch>
          </a:blipFill>
        </p:spPr>
      </p:sp>
      <p:sp>
        <p:nvSpPr>
          <p:cNvPr id="4" name="Freeform 4"/>
          <p:cNvSpPr/>
          <p:nvPr/>
        </p:nvSpPr>
        <p:spPr>
          <a:xfrm>
            <a:off x="1838426" y="4444877"/>
            <a:ext cx="13148522" cy="4832841"/>
          </a:xfrm>
          <a:custGeom>
            <a:avLst/>
            <a:gdLst/>
            <a:ahLst/>
            <a:cxnLst/>
            <a:rect l="l" t="t" r="r" b="b"/>
            <a:pathLst>
              <a:path w="13148522" h="4832841">
                <a:moveTo>
                  <a:pt x="0" y="0"/>
                </a:moveTo>
                <a:lnTo>
                  <a:pt x="13148522" y="0"/>
                </a:lnTo>
                <a:lnTo>
                  <a:pt x="13148522" y="4832841"/>
                </a:lnTo>
                <a:lnTo>
                  <a:pt x="0" y="4832841"/>
                </a:lnTo>
                <a:lnTo>
                  <a:pt x="0" y="0"/>
                </a:lnTo>
                <a:close/>
              </a:path>
            </a:pathLst>
          </a:custGeom>
          <a:blipFill>
            <a:blip r:embed="rId6"/>
            <a:stretch>
              <a:fillRect/>
            </a:stretch>
          </a:blipFill>
        </p:spPr>
      </p:sp>
      <p:sp>
        <p:nvSpPr>
          <p:cNvPr id="5" name="TextBox 5"/>
          <p:cNvSpPr txBox="1"/>
          <p:nvPr/>
        </p:nvSpPr>
        <p:spPr>
          <a:xfrm>
            <a:off x="6416861" y="653645"/>
            <a:ext cx="5116094" cy="740585"/>
          </a:xfrm>
          <a:prstGeom prst="rect">
            <a:avLst/>
          </a:prstGeom>
        </p:spPr>
        <p:txBody>
          <a:bodyPr lIns="0" tIns="0" rIns="0" bIns="0" rtlCol="0" anchor="t">
            <a:spAutoFit/>
          </a:bodyPr>
          <a:lstStyle/>
          <a:p>
            <a:pPr marL="0" lvl="0" indent="0" algn="l">
              <a:lnSpc>
                <a:spcPts val="5719"/>
              </a:lnSpc>
              <a:spcBef>
                <a:spcPct val="0"/>
              </a:spcBef>
            </a:pPr>
            <a:r>
              <a:rPr lang="en-US" sz="4766" b="1">
                <a:solidFill>
                  <a:srgbClr val="FFFFFF"/>
                </a:solidFill>
                <a:latin typeface="Now Bold"/>
                <a:ea typeface="Now Bold"/>
                <a:cs typeface="Now Bold"/>
                <a:sym typeface="Now Bold"/>
              </a:rPr>
              <a:t>OPEN  PERMITS</a:t>
            </a:r>
          </a:p>
        </p:txBody>
      </p:sp>
      <p:sp>
        <p:nvSpPr>
          <p:cNvPr id="6" name="TextBox 6"/>
          <p:cNvSpPr txBox="1"/>
          <p:nvPr/>
        </p:nvSpPr>
        <p:spPr>
          <a:xfrm>
            <a:off x="1028700" y="1538737"/>
            <a:ext cx="15488184" cy="2906141"/>
          </a:xfrm>
          <a:prstGeom prst="rect">
            <a:avLst/>
          </a:prstGeom>
        </p:spPr>
        <p:txBody>
          <a:bodyPr lIns="0" tIns="0" rIns="0" bIns="0" rtlCol="0" anchor="t">
            <a:spAutoFit/>
          </a:bodyPr>
          <a:lstStyle/>
          <a:p>
            <a:pPr marL="0" lvl="0" indent="0" algn="l">
              <a:lnSpc>
                <a:spcPts val="4538"/>
              </a:lnSpc>
              <a:spcBef>
                <a:spcPct val="0"/>
              </a:spcBef>
            </a:pPr>
            <a:r>
              <a:rPr lang="en-US" sz="3288">
                <a:solidFill>
                  <a:srgbClr val="FFFFFF"/>
                </a:solidFill>
                <a:latin typeface="Times New Roman"/>
                <a:ea typeface="Times New Roman"/>
                <a:cs typeface="Times New Roman"/>
                <a:sym typeface="Times New Roman"/>
              </a:rPr>
              <a:t>An Open P</a:t>
            </a:r>
            <a:r>
              <a:rPr lang="en-US" sz="3288" u="none" strike="noStrike">
                <a:solidFill>
                  <a:srgbClr val="FFFFFF"/>
                </a:solidFill>
                <a:latin typeface="Times New Roman"/>
                <a:ea typeface="Times New Roman"/>
                <a:cs typeface="Times New Roman"/>
                <a:sym typeface="Times New Roman"/>
              </a:rPr>
              <a:t>ermit is a type of work authorization that remains valid for an extended period, allowing repetitive or routine tasks to be performed without issuing a new permit each time. It is typically used for low-risk activities and includes clearly defined scope, conditions, and safety controls to ensure ongoing compliance.</a:t>
            </a:r>
          </a:p>
          <a:p>
            <a:pPr marL="0" lvl="0" indent="0" algn="l">
              <a:lnSpc>
                <a:spcPts val="4538"/>
              </a:lnSpc>
              <a:spcBef>
                <a:spcPct val="0"/>
              </a:spcBef>
            </a:pPr>
            <a:endParaRPr lang="en-US" sz="3288" u="none" strike="noStrike">
              <a:solidFill>
                <a:srgbClr val="FFFFFF"/>
              </a:solidFill>
              <a:latin typeface="Times New Roman"/>
              <a:ea typeface="Times New Roman"/>
              <a:cs typeface="Times New Roman"/>
              <a:sym typeface="Times New Roman"/>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sp>
        <p:nvSpPr>
          <p:cNvPr id="2" name="Freeform 2"/>
          <p:cNvSpPr/>
          <p:nvPr/>
        </p:nvSpPr>
        <p:spPr>
          <a:xfrm>
            <a:off x="-5993373" y="-5458262"/>
            <a:ext cx="10196686" cy="10196686"/>
          </a:xfrm>
          <a:custGeom>
            <a:avLst/>
            <a:gdLst/>
            <a:ahLst/>
            <a:cxnLst/>
            <a:rect l="l" t="t" r="r" b="b"/>
            <a:pathLst>
              <a:path w="10196686" h="10196686">
                <a:moveTo>
                  <a:pt x="0" y="0"/>
                </a:moveTo>
                <a:lnTo>
                  <a:pt x="10196686" y="0"/>
                </a:lnTo>
                <a:lnTo>
                  <a:pt x="10196686" y="10196685"/>
                </a:lnTo>
                <a:lnTo>
                  <a:pt x="0" y="10196685"/>
                </a:lnTo>
                <a:lnTo>
                  <a:pt x="0" y="0"/>
                </a:lnTo>
                <a:close/>
              </a:path>
            </a:pathLst>
          </a:custGeom>
          <a:blipFill>
            <a:blip r:embed="rId2">
              <a:alphaModFix amt="29000"/>
              <a:extLst>
                <a:ext uri="{96DAC541-7B7A-43D3-8B79-37D633B846F1}">
                  <asvg:svgBlip xmlns:asvg="http://schemas.microsoft.com/office/drawing/2016/SVG/main" r:embed="rId3"/>
                </a:ext>
              </a:extLst>
            </a:blip>
            <a:stretch>
              <a:fillRect/>
            </a:stretch>
          </a:blipFill>
        </p:spPr>
      </p:sp>
      <p:sp>
        <p:nvSpPr>
          <p:cNvPr id="3" name="Freeform 3"/>
          <p:cNvSpPr/>
          <p:nvPr/>
        </p:nvSpPr>
        <p:spPr>
          <a:xfrm>
            <a:off x="14697329" y="6667836"/>
            <a:ext cx="8414387" cy="8414387"/>
          </a:xfrm>
          <a:custGeom>
            <a:avLst/>
            <a:gdLst/>
            <a:ahLst/>
            <a:cxnLst/>
            <a:rect l="l" t="t" r="r" b="b"/>
            <a:pathLst>
              <a:path w="8414387" h="8414387">
                <a:moveTo>
                  <a:pt x="0" y="0"/>
                </a:moveTo>
                <a:lnTo>
                  <a:pt x="8414387" y="0"/>
                </a:lnTo>
                <a:lnTo>
                  <a:pt x="8414387" y="8414387"/>
                </a:lnTo>
                <a:lnTo>
                  <a:pt x="0" y="8414387"/>
                </a:lnTo>
                <a:lnTo>
                  <a:pt x="0" y="0"/>
                </a:lnTo>
                <a:close/>
              </a:path>
            </a:pathLst>
          </a:custGeom>
          <a:blipFill>
            <a:blip r:embed="rId4">
              <a:alphaModFix amt="29000"/>
              <a:extLst>
                <a:ext uri="{96DAC541-7B7A-43D3-8B79-37D633B846F1}">
                  <asvg:svgBlip xmlns:asvg="http://schemas.microsoft.com/office/drawing/2016/SVG/main" r:embed="rId5"/>
                </a:ext>
              </a:extLst>
            </a:blip>
            <a:stretch>
              <a:fillRect/>
            </a:stretch>
          </a:blipFill>
        </p:spPr>
      </p:sp>
      <p:sp>
        <p:nvSpPr>
          <p:cNvPr id="4" name="Freeform 4"/>
          <p:cNvSpPr/>
          <p:nvPr/>
        </p:nvSpPr>
        <p:spPr>
          <a:xfrm>
            <a:off x="1963857" y="4357982"/>
            <a:ext cx="12733471" cy="4900318"/>
          </a:xfrm>
          <a:custGeom>
            <a:avLst/>
            <a:gdLst/>
            <a:ahLst/>
            <a:cxnLst/>
            <a:rect l="l" t="t" r="r" b="b"/>
            <a:pathLst>
              <a:path w="12733471" h="4900318">
                <a:moveTo>
                  <a:pt x="0" y="0"/>
                </a:moveTo>
                <a:lnTo>
                  <a:pt x="12733472" y="0"/>
                </a:lnTo>
                <a:lnTo>
                  <a:pt x="12733472" y="4900318"/>
                </a:lnTo>
                <a:lnTo>
                  <a:pt x="0" y="4900318"/>
                </a:lnTo>
                <a:lnTo>
                  <a:pt x="0" y="0"/>
                </a:lnTo>
                <a:close/>
              </a:path>
            </a:pathLst>
          </a:custGeom>
          <a:blipFill>
            <a:blip r:embed="rId6"/>
            <a:stretch>
              <a:fillRect/>
            </a:stretch>
          </a:blipFill>
        </p:spPr>
      </p:sp>
      <p:sp>
        <p:nvSpPr>
          <p:cNvPr id="5" name="TextBox 5"/>
          <p:cNvSpPr txBox="1"/>
          <p:nvPr/>
        </p:nvSpPr>
        <p:spPr>
          <a:xfrm>
            <a:off x="5295515" y="653645"/>
            <a:ext cx="5588648" cy="740585"/>
          </a:xfrm>
          <a:prstGeom prst="rect">
            <a:avLst/>
          </a:prstGeom>
        </p:spPr>
        <p:txBody>
          <a:bodyPr lIns="0" tIns="0" rIns="0" bIns="0" rtlCol="0" anchor="t">
            <a:spAutoFit/>
          </a:bodyPr>
          <a:lstStyle/>
          <a:p>
            <a:pPr marL="0" lvl="0" indent="0" algn="l">
              <a:lnSpc>
                <a:spcPts val="5719"/>
              </a:lnSpc>
              <a:spcBef>
                <a:spcPct val="0"/>
              </a:spcBef>
            </a:pPr>
            <a:r>
              <a:rPr lang="en-US" sz="4766" b="1">
                <a:solidFill>
                  <a:srgbClr val="FFFFFF"/>
                </a:solidFill>
                <a:latin typeface="Now Bold"/>
                <a:ea typeface="Now Bold"/>
                <a:cs typeface="Now Bold"/>
                <a:sym typeface="Now Bold"/>
              </a:rPr>
              <a:t>CLOSED  PERMITS</a:t>
            </a:r>
          </a:p>
        </p:txBody>
      </p:sp>
      <p:sp>
        <p:nvSpPr>
          <p:cNvPr id="6" name="TextBox 6"/>
          <p:cNvSpPr txBox="1"/>
          <p:nvPr/>
        </p:nvSpPr>
        <p:spPr>
          <a:xfrm>
            <a:off x="1028700" y="1538737"/>
            <a:ext cx="15488184" cy="2334641"/>
          </a:xfrm>
          <a:prstGeom prst="rect">
            <a:avLst/>
          </a:prstGeom>
        </p:spPr>
        <p:txBody>
          <a:bodyPr lIns="0" tIns="0" rIns="0" bIns="0" rtlCol="0" anchor="t">
            <a:spAutoFit/>
          </a:bodyPr>
          <a:lstStyle/>
          <a:p>
            <a:pPr marL="0" lvl="0" indent="0" algn="l">
              <a:lnSpc>
                <a:spcPts val="4538"/>
              </a:lnSpc>
              <a:spcBef>
                <a:spcPct val="0"/>
              </a:spcBef>
            </a:pPr>
            <a:r>
              <a:rPr lang="en-US" sz="3288">
                <a:solidFill>
                  <a:srgbClr val="FFFFFF"/>
                </a:solidFill>
                <a:latin typeface="Times New Roman"/>
                <a:ea typeface="Times New Roman"/>
                <a:cs typeface="Times New Roman"/>
                <a:sym typeface="Times New Roman"/>
              </a:rPr>
              <a:t>A Closed P</a:t>
            </a:r>
            <a:r>
              <a:rPr lang="en-US" sz="3288" u="none" strike="noStrike">
                <a:solidFill>
                  <a:srgbClr val="FFFFFF"/>
                </a:solidFill>
                <a:latin typeface="Times New Roman"/>
                <a:ea typeface="Times New Roman"/>
                <a:cs typeface="Times New Roman"/>
                <a:sym typeface="Times New Roman"/>
              </a:rPr>
              <a:t>ermit is a work authorization that has been completed, verified, and officially closed after the permitted task is finished. It confirms that all work is done safely, equipment and area have been restored to normal conditions, and all necessary checks and sign-offs are completed.</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sp>
        <p:nvSpPr>
          <p:cNvPr id="2" name="Freeform 2"/>
          <p:cNvSpPr/>
          <p:nvPr/>
        </p:nvSpPr>
        <p:spPr>
          <a:xfrm>
            <a:off x="-5993373" y="-5458262"/>
            <a:ext cx="10196686" cy="10196686"/>
          </a:xfrm>
          <a:custGeom>
            <a:avLst/>
            <a:gdLst/>
            <a:ahLst/>
            <a:cxnLst/>
            <a:rect l="l" t="t" r="r" b="b"/>
            <a:pathLst>
              <a:path w="10196686" h="10196686">
                <a:moveTo>
                  <a:pt x="0" y="0"/>
                </a:moveTo>
                <a:lnTo>
                  <a:pt x="10196686" y="0"/>
                </a:lnTo>
                <a:lnTo>
                  <a:pt x="10196686" y="10196685"/>
                </a:lnTo>
                <a:lnTo>
                  <a:pt x="0" y="10196685"/>
                </a:lnTo>
                <a:lnTo>
                  <a:pt x="0" y="0"/>
                </a:lnTo>
                <a:close/>
              </a:path>
            </a:pathLst>
          </a:custGeom>
          <a:blipFill>
            <a:blip r:embed="rId2">
              <a:alphaModFix amt="29000"/>
              <a:extLst>
                <a:ext uri="{96DAC541-7B7A-43D3-8B79-37D633B846F1}">
                  <asvg:svgBlip xmlns:asvg="http://schemas.microsoft.com/office/drawing/2016/SVG/main" r:embed="rId3"/>
                </a:ext>
              </a:extLst>
            </a:blip>
            <a:stretch>
              <a:fillRect/>
            </a:stretch>
          </a:blipFill>
        </p:spPr>
      </p:sp>
      <p:sp>
        <p:nvSpPr>
          <p:cNvPr id="3" name="Freeform 3"/>
          <p:cNvSpPr/>
          <p:nvPr/>
        </p:nvSpPr>
        <p:spPr>
          <a:xfrm>
            <a:off x="14697329" y="6667836"/>
            <a:ext cx="8414387" cy="8414387"/>
          </a:xfrm>
          <a:custGeom>
            <a:avLst/>
            <a:gdLst/>
            <a:ahLst/>
            <a:cxnLst/>
            <a:rect l="l" t="t" r="r" b="b"/>
            <a:pathLst>
              <a:path w="8414387" h="8414387">
                <a:moveTo>
                  <a:pt x="0" y="0"/>
                </a:moveTo>
                <a:lnTo>
                  <a:pt x="8414387" y="0"/>
                </a:lnTo>
                <a:lnTo>
                  <a:pt x="8414387" y="8414387"/>
                </a:lnTo>
                <a:lnTo>
                  <a:pt x="0" y="8414387"/>
                </a:lnTo>
                <a:lnTo>
                  <a:pt x="0" y="0"/>
                </a:lnTo>
                <a:close/>
              </a:path>
            </a:pathLst>
          </a:custGeom>
          <a:blipFill>
            <a:blip r:embed="rId4">
              <a:alphaModFix amt="29000"/>
              <a:extLst>
                <a:ext uri="{96DAC541-7B7A-43D3-8B79-37D633B846F1}">
                  <asvg:svgBlip xmlns:asvg="http://schemas.microsoft.com/office/drawing/2016/SVG/main" r:embed="rId5"/>
                </a:ext>
              </a:extLst>
            </a:blip>
            <a:stretch>
              <a:fillRect/>
            </a:stretch>
          </a:blipFill>
        </p:spPr>
      </p:sp>
      <p:sp>
        <p:nvSpPr>
          <p:cNvPr id="4" name="Freeform 4"/>
          <p:cNvSpPr/>
          <p:nvPr/>
        </p:nvSpPr>
        <p:spPr>
          <a:xfrm>
            <a:off x="1569225" y="4056721"/>
            <a:ext cx="14393860" cy="3684939"/>
          </a:xfrm>
          <a:custGeom>
            <a:avLst/>
            <a:gdLst/>
            <a:ahLst/>
            <a:cxnLst/>
            <a:rect l="l" t="t" r="r" b="b"/>
            <a:pathLst>
              <a:path w="14393860" h="3684939">
                <a:moveTo>
                  <a:pt x="0" y="0"/>
                </a:moveTo>
                <a:lnTo>
                  <a:pt x="14393860" y="0"/>
                </a:lnTo>
                <a:lnTo>
                  <a:pt x="14393860" y="3684938"/>
                </a:lnTo>
                <a:lnTo>
                  <a:pt x="0" y="3684938"/>
                </a:lnTo>
                <a:lnTo>
                  <a:pt x="0" y="0"/>
                </a:lnTo>
                <a:close/>
              </a:path>
            </a:pathLst>
          </a:custGeom>
          <a:blipFill>
            <a:blip r:embed="rId6"/>
            <a:stretch>
              <a:fillRect l="-973" r="-973" b="-2773"/>
            </a:stretch>
          </a:blipFill>
        </p:spPr>
      </p:sp>
      <p:sp>
        <p:nvSpPr>
          <p:cNvPr id="5" name="TextBox 5"/>
          <p:cNvSpPr txBox="1"/>
          <p:nvPr/>
        </p:nvSpPr>
        <p:spPr>
          <a:xfrm>
            <a:off x="5783057" y="653415"/>
            <a:ext cx="5588648" cy="741045"/>
          </a:xfrm>
          <a:prstGeom prst="rect">
            <a:avLst/>
          </a:prstGeom>
        </p:spPr>
        <p:txBody>
          <a:bodyPr lIns="0" tIns="0" rIns="0" bIns="0" rtlCol="0" anchor="t">
            <a:spAutoFit/>
          </a:bodyPr>
          <a:lstStyle/>
          <a:p>
            <a:pPr marL="0" lvl="0" indent="0" algn="ctr">
              <a:lnSpc>
                <a:spcPts val="5719"/>
              </a:lnSpc>
              <a:spcBef>
                <a:spcPct val="0"/>
              </a:spcBef>
            </a:pPr>
            <a:r>
              <a:rPr lang="en-US" sz="4766" b="1">
                <a:solidFill>
                  <a:srgbClr val="FFFFFF"/>
                </a:solidFill>
                <a:latin typeface="Now Bold"/>
                <a:ea typeface="Now Bold"/>
                <a:cs typeface="Now Bold"/>
                <a:sym typeface="Now Bold"/>
              </a:rPr>
              <a:t>AVI </a:t>
            </a:r>
          </a:p>
        </p:txBody>
      </p:sp>
      <p:sp>
        <p:nvSpPr>
          <p:cNvPr id="6" name="TextBox 6"/>
          <p:cNvSpPr txBox="1"/>
          <p:nvPr/>
        </p:nvSpPr>
        <p:spPr>
          <a:xfrm>
            <a:off x="1028700" y="1647103"/>
            <a:ext cx="15488184" cy="1191641"/>
          </a:xfrm>
          <a:prstGeom prst="rect">
            <a:avLst/>
          </a:prstGeom>
        </p:spPr>
        <p:txBody>
          <a:bodyPr lIns="0" tIns="0" rIns="0" bIns="0" rtlCol="0" anchor="t">
            <a:spAutoFit/>
          </a:bodyPr>
          <a:lstStyle/>
          <a:p>
            <a:pPr marL="0" lvl="0" indent="0" algn="just">
              <a:lnSpc>
                <a:spcPts val="4538"/>
              </a:lnSpc>
              <a:spcBef>
                <a:spcPct val="0"/>
              </a:spcBef>
            </a:pPr>
            <a:r>
              <a:rPr lang="en-US" sz="3288">
                <a:solidFill>
                  <a:srgbClr val="FFFFFF"/>
                </a:solidFill>
                <a:latin typeface="Times New Roman"/>
                <a:ea typeface="Times New Roman"/>
                <a:cs typeface="Times New Roman"/>
                <a:sym typeface="Times New Roman"/>
              </a:rPr>
              <a:t>AVI</a:t>
            </a:r>
            <a:r>
              <a:rPr lang="en-US" sz="3288" u="none" strike="noStrike">
                <a:solidFill>
                  <a:srgbClr val="FFFFFF"/>
                </a:solidFill>
                <a:latin typeface="Times New Roman"/>
                <a:ea typeface="Times New Roman"/>
                <a:cs typeface="Times New Roman"/>
                <a:sym typeface="Times New Roman"/>
              </a:rPr>
              <a:t> is a critical step in the Permit to Work process, where the work area is physically inspected before, during, or after work to ensure it meets all safety requirements. </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sp>
        <p:nvSpPr>
          <p:cNvPr id="2" name="Freeform 2"/>
          <p:cNvSpPr/>
          <p:nvPr/>
        </p:nvSpPr>
        <p:spPr>
          <a:xfrm>
            <a:off x="-5993373" y="-5458262"/>
            <a:ext cx="10196686" cy="10196686"/>
          </a:xfrm>
          <a:custGeom>
            <a:avLst/>
            <a:gdLst/>
            <a:ahLst/>
            <a:cxnLst/>
            <a:rect l="l" t="t" r="r" b="b"/>
            <a:pathLst>
              <a:path w="10196686" h="10196686">
                <a:moveTo>
                  <a:pt x="0" y="0"/>
                </a:moveTo>
                <a:lnTo>
                  <a:pt x="10196686" y="0"/>
                </a:lnTo>
                <a:lnTo>
                  <a:pt x="10196686" y="10196685"/>
                </a:lnTo>
                <a:lnTo>
                  <a:pt x="0" y="10196685"/>
                </a:lnTo>
                <a:lnTo>
                  <a:pt x="0" y="0"/>
                </a:lnTo>
                <a:close/>
              </a:path>
            </a:pathLst>
          </a:custGeom>
          <a:blipFill>
            <a:blip r:embed="rId2">
              <a:alphaModFix amt="29000"/>
              <a:extLst>
                <a:ext uri="{96DAC541-7B7A-43D3-8B79-37D633B846F1}">
                  <asvg:svgBlip xmlns:asvg="http://schemas.microsoft.com/office/drawing/2016/SVG/main" r:embed="rId3"/>
                </a:ext>
              </a:extLst>
            </a:blip>
            <a:stretch>
              <a:fillRect/>
            </a:stretch>
          </a:blipFill>
        </p:spPr>
      </p:sp>
      <p:sp>
        <p:nvSpPr>
          <p:cNvPr id="3" name="Freeform 3"/>
          <p:cNvSpPr/>
          <p:nvPr/>
        </p:nvSpPr>
        <p:spPr>
          <a:xfrm>
            <a:off x="14697329" y="6667836"/>
            <a:ext cx="8414387" cy="8414387"/>
          </a:xfrm>
          <a:custGeom>
            <a:avLst/>
            <a:gdLst/>
            <a:ahLst/>
            <a:cxnLst/>
            <a:rect l="l" t="t" r="r" b="b"/>
            <a:pathLst>
              <a:path w="8414387" h="8414387">
                <a:moveTo>
                  <a:pt x="0" y="0"/>
                </a:moveTo>
                <a:lnTo>
                  <a:pt x="8414387" y="0"/>
                </a:lnTo>
                <a:lnTo>
                  <a:pt x="8414387" y="8414387"/>
                </a:lnTo>
                <a:lnTo>
                  <a:pt x="0" y="8414387"/>
                </a:lnTo>
                <a:lnTo>
                  <a:pt x="0" y="0"/>
                </a:lnTo>
                <a:close/>
              </a:path>
            </a:pathLst>
          </a:custGeom>
          <a:blipFill>
            <a:blip r:embed="rId4">
              <a:alphaModFix amt="29000"/>
              <a:extLst>
                <a:ext uri="{96DAC541-7B7A-43D3-8B79-37D633B846F1}">
                  <asvg:svgBlip xmlns:asvg="http://schemas.microsoft.com/office/drawing/2016/SVG/main" r:embed="rId5"/>
                </a:ext>
              </a:extLst>
            </a:blip>
            <a:stretch>
              <a:fillRect/>
            </a:stretch>
          </a:blipFill>
        </p:spPr>
      </p:sp>
      <p:sp>
        <p:nvSpPr>
          <p:cNvPr id="4" name="Freeform 4"/>
          <p:cNvSpPr/>
          <p:nvPr/>
        </p:nvSpPr>
        <p:spPr>
          <a:xfrm>
            <a:off x="2188354" y="4610100"/>
            <a:ext cx="13737446" cy="5257800"/>
          </a:xfrm>
          <a:custGeom>
            <a:avLst/>
            <a:gdLst/>
            <a:ahLst/>
            <a:cxnLst/>
            <a:rect l="l" t="t" r="r" b="b"/>
            <a:pathLst>
              <a:path w="13334620" h="5143500">
                <a:moveTo>
                  <a:pt x="0" y="0"/>
                </a:moveTo>
                <a:lnTo>
                  <a:pt x="13334620" y="0"/>
                </a:lnTo>
                <a:lnTo>
                  <a:pt x="13334620" y="5143500"/>
                </a:lnTo>
                <a:lnTo>
                  <a:pt x="0" y="5143500"/>
                </a:lnTo>
                <a:lnTo>
                  <a:pt x="0" y="0"/>
                </a:lnTo>
                <a:close/>
              </a:path>
            </a:pathLst>
          </a:custGeom>
          <a:blipFill>
            <a:blip r:embed="rId6"/>
            <a:stretch>
              <a:fillRect t="-1603" b="-4319"/>
            </a:stretch>
          </a:blipFill>
        </p:spPr>
      </p:sp>
      <p:sp>
        <p:nvSpPr>
          <p:cNvPr id="5" name="TextBox 5"/>
          <p:cNvSpPr txBox="1"/>
          <p:nvPr/>
        </p:nvSpPr>
        <p:spPr>
          <a:xfrm>
            <a:off x="2765025" y="647700"/>
            <a:ext cx="12757949" cy="3815019"/>
          </a:xfrm>
          <a:prstGeom prst="rect">
            <a:avLst/>
          </a:prstGeom>
        </p:spPr>
        <p:txBody>
          <a:bodyPr lIns="0" tIns="0" rIns="0" bIns="0" rtlCol="0" anchor="t">
            <a:spAutoFit/>
          </a:bodyPr>
          <a:lstStyle/>
          <a:p>
            <a:pPr marL="0" lvl="0" indent="0" algn="l">
              <a:lnSpc>
                <a:spcPts val="4262"/>
              </a:lnSpc>
              <a:spcBef>
                <a:spcPct val="0"/>
              </a:spcBef>
            </a:pPr>
            <a:r>
              <a:rPr lang="en-US" sz="3088" dirty="0">
                <a:solidFill>
                  <a:srgbClr val="FFFFFF"/>
                </a:solidFill>
                <a:latin typeface="Times New Roman"/>
                <a:ea typeface="Times New Roman"/>
                <a:cs typeface="Times New Roman"/>
                <a:sym typeface="Times New Roman"/>
              </a:rPr>
              <a:t>The purpose is to v</a:t>
            </a:r>
            <a:r>
              <a:rPr lang="en-US" sz="3088" u="none" strike="noStrike" dirty="0">
                <a:solidFill>
                  <a:srgbClr val="FFFFFF"/>
                </a:solidFill>
                <a:latin typeface="Times New Roman"/>
                <a:ea typeface="Times New Roman"/>
                <a:cs typeface="Times New Roman"/>
                <a:sym typeface="Times New Roman"/>
              </a:rPr>
              <a:t>erify that:</a:t>
            </a:r>
          </a:p>
          <a:p>
            <a:pPr marL="0" lvl="0" indent="0" algn="l">
              <a:lnSpc>
                <a:spcPts val="4262"/>
              </a:lnSpc>
              <a:spcBef>
                <a:spcPct val="0"/>
              </a:spcBef>
            </a:pPr>
            <a:endParaRPr lang="en-US" sz="3088" u="none" strike="noStrike" dirty="0">
              <a:solidFill>
                <a:srgbClr val="FFFFFF"/>
              </a:solidFill>
              <a:latin typeface="Times New Roman"/>
              <a:ea typeface="Times New Roman"/>
              <a:cs typeface="Times New Roman"/>
              <a:sym typeface="Times New Roman"/>
            </a:endParaRPr>
          </a:p>
          <a:p>
            <a:pPr marL="0" lvl="0" indent="0" algn="l">
              <a:lnSpc>
                <a:spcPts val="4262"/>
              </a:lnSpc>
              <a:spcBef>
                <a:spcPct val="0"/>
              </a:spcBef>
            </a:pPr>
            <a:r>
              <a:rPr lang="en-US" sz="3088" u="none" strike="noStrike" dirty="0">
                <a:solidFill>
                  <a:srgbClr val="FFFFFF"/>
                </a:solidFill>
                <a:latin typeface="Times New Roman"/>
                <a:ea typeface="Times New Roman"/>
                <a:cs typeface="Times New Roman"/>
                <a:sym typeface="Times New Roman"/>
              </a:rPr>
              <a:t>1. The area is safe for work to begin </a:t>
            </a:r>
          </a:p>
          <a:p>
            <a:pPr marL="0" lvl="0" indent="0" algn="l">
              <a:lnSpc>
                <a:spcPts val="4262"/>
              </a:lnSpc>
              <a:spcBef>
                <a:spcPct val="0"/>
              </a:spcBef>
            </a:pPr>
            <a:r>
              <a:rPr lang="en-US" sz="3088" u="none" strike="noStrike" dirty="0">
                <a:solidFill>
                  <a:srgbClr val="FFFFFF"/>
                </a:solidFill>
                <a:latin typeface="Times New Roman"/>
                <a:ea typeface="Times New Roman"/>
                <a:cs typeface="Times New Roman"/>
                <a:sym typeface="Times New Roman"/>
              </a:rPr>
              <a:t>2. All hazards are identified and controlled </a:t>
            </a:r>
          </a:p>
          <a:p>
            <a:pPr marL="0" lvl="0" indent="0" algn="l">
              <a:lnSpc>
                <a:spcPts val="4262"/>
              </a:lnSpc>
              <a:spcBef>
                <a:spcPct val="0"/>
              </a:spcBef>
            </a:pPr>
            <a:r>
              <a:rPr lang="en-US" sz="3088" u="none" strike="noStrike" dirty="0">
                <a:solidFill>
                  <a:srgbClr val="FFFFFF"/>
                </a:solidFill>
                <a:latin typeface="Times New Roman"/>
                <a:ea typeface="Times New Roman"/>
                <a:cs typeface="Times New Roman"/>
                <a:sym typeface="Times New Roman"/>
              </a:rPr>
              <a:t>3. Safety measures (like barricades, signage, isolation, etc.) are in place </a:t>
            </a:r>
          </a:p>
          <a:p>
            <a:pPr marL="0" lvl="0" indent="0" algn="l">
              <a:lnSpc>
                <a:spcPts val="4262"/>
              </a:lnSpc>
              <a:spcBef>
                <a:spcPct val="0"/>
              </a:spcBef>
            </a:pPr>
            <a:r>
              <a:rPr lang="en-US" sz="3088" u="none" strike="noStrike" dirty="0">
                <a:solidFill>
                  <a:srgbClr val="FFFFFF"/>
                </a:solidFill>
                <a:latin typeface="Times New Roman"/>
                <a:ea typeface="Times New Roman"/>
                <a:cs typeface="Times New Roman"/>
                <a:sym typeface="Times New Roman"/>
              </a:rPr>
              <a:t>4. The area is clean and safe after work completion (for closing the permit)</a:t>
            </a:r>
          </a:p>
          <a:p>
            <a:pPr marL="0" lvl="0" indent="0" algn="l">
              <a:lnSpc>
                <a:spcPts val="4262"/>
              </a:lnSpc>
              <a:spcBef>
                <a:spcPct val="0"/>
              </a:spcBef>
            </a:pPr>
            <a:endParaRPr lang="en-US" sz="3088" u="none" strike="noStrike" dirty="0">
              <a:solidFill>
                <a:srgbClr val="FFFFFF"/>
              </a:solidFill>
              <a:latin typeface="Times New Roman"/>
              <a:ea typeface="Times New Roman"/>
              <a:cs typeface="Times New Roman"/>
              <a:sym typeface="Times New Roman"/>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TotalTime>
  <Words>759</Words>
  <Application>Microsoft Office PowerPoint</Application>
  <PresentationFormat>Custom</PresentationFormat>
  <Paragraphs>53</Paragraphs>
  <Slides>19</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19</vt:i4>
      </vt:variant>
    </vt:vector>
  </HeadingPairs>
  <TitlesOfParts>
    <vt:vector size="27" baseType="lpstr">
      <vt:lpstr>Times New Roman</vt:lpstr>
      <vt:lpstr>DM Sans Bold</vt:lpstr>
      <vt:lpstr>DM Sans</vt:lpstr>
      <vt:lpstr>DM Sans Italics</vt:lpstr>
      <vt:lpstr>Arial</vt:lpstr>
      <vt:lpstr>Calibri</vt:lpstr>
      <vt:lpstr>Now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Dark Professional Geometric Business Project Presentation </dc:title>
  <cp:lastModifiedBy>PIT Infotech</cp:lastModifiedBy>
  <cp:revision>4</cp:revision>
  <dcterms:created xsi:type="dcterms:W3CDTF">2006-08-16T00:00:00Z</dcterms:created>
  <dcterms:modified xsi:type="dcterms:W3CDTF">2025-05-08T10:01:20Z</dcterms:modified>
  <dc:identifier>DAGm0xj9_Pk</dc:identifier>
</cp:coreProperties>
</file>